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2" r:id="rId1"/>
  </p:sldMasterIdLst>
  <p:notesMasterIdLst>
    <p:notesMasterId r:id="rId19"/>
  </p:notesMasterIdLst>
  <p:sldIdLst>
    <p:sldId id="256" r:id="rId2"/>
    <p:sldId id="258" r:id="rId3"/>
    <p:sldId id="266" r:id="rId4"/>
    <p:sldId id="297" r:id="rId5"/>
    <p:sldId id="343" r:id="rId6"/>
    <p:sldId id="273" r:id="rId7"/>
    <p:sldId id="268" r:id="rId8"/>
    <p:sldId id="345" r:id="rId9"/>
    <p:sldId id="346" r:id="rId10"/>
    <p:sldId id="351" r:id="rId11"/>
    <p:sldId id="349" r:id="rId12"/>
    <p:sldId id="350" r:id="rId13"/>
    <p:sldId id="352" r:id="rId14"/>
    <p:sldId id="353" r:id="rId15"/>
    <p:sldId id="270" r:id="rId16"/>
    <p:sldId id="354" r:id="rId17"/>
    <p:sldId id="356" r:id="rId18"/>
  </p:sldIdLst>
  <p:sldSz cx="9144000" cy="5143500" type="screen16x9"/>
  <p:notesSz cx="6858000" cy="9144000"/>
  <p:embeddedFontLst>
    <p:embeddedFont>
      <p:font typeface="Fira Sans Extra Condensed Medium" panose="02010600030101010101" charset="0"/>
      <p:regular r:id="rId20"/>
      <p:bold r:id="rId21"/>
      <p:italic r:id="rId22"/>
      <p:boldItalic r:id="rId23"/>
    </p:embeddedFont>
    <p:embeddedFont>
      <p:font typeface="Roboto Condensed Light" panose="02010600030101010101" charset="0"/>
      <p:regular r:id="rId24"/>
      <p:bold r:id="rId25"/>
      <p:italic r:id="rId26"/>
      <p:boldItalic r:id="rId27"/>
    </p:embeddedFont>
    <p:embeddedFont>
      <p:font typeface="Squada One" panose="02010600030101010101" charset="0"/>
      <p:regular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7" d="100"/>
          <a:sy n="147" d="100"/>
        </p:scale>
        <p:origin x="573" y="4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a39e485748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a39e485748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100536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a39e485748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a39e485748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277462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a39e485748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a39e485748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112527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a39e485748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a39e485748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03907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a39e485748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a39e485748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14971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a39e485748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9" name="Google Shape;539;ga39e485748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a39e485748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a39e485748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  <a:latin typeface="Squada One"/>
                <a:sym typeface="Squada One"/>
              </a:rPr>
              <a:t>(our project is assuming a five-day trading strategy)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143595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a39e485748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a39e485748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  <a:latin typeface="Squada One"/>
                <a:sym typeface="Squada One"/>
              </a:rPr>
              <a:t>(our project is assuming a five-day trading strategy)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499071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a39e48574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a39e48574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a39e485748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a39e485748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ga39e485748_0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6" name="Google Shape;876;ga39e485748_0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a39e485748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a39e485748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24345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a39e485748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a39e485748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a39e485748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a39e485748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a39e485748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a39e485748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688698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a39e485748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a39e485748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060567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lin ang="5400012" scaled="0"/>
        </a:gra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" name="Google Shape;11;p2"/>
          <p:cNvSpPr txBox="1"/>
          <p:nvPr/>
        </p:nvSpPr>
        <p:spPr>
          <a:xfrm flipH="1">
            <a:off x="1375550" y="3092475"/>
            <a:ext cx="6393000" cy="6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0">
              <a:solidFill>
                <a:srgbClr val="FFFFFF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3" y="-399756"/>
            <a:ext cx="9144000" cy="4369387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"/>
          <p:cNvSpPr txBox="1">
            <a:spLocks noGrp="1"/>
          </p:cNvSpPr>
          <p:nvPr>
            <p:ph type="title"/>
          </p:nvPr>
        </p:nvSpPr>
        <p:spPr>
          <a:xfrm>
            <a:off x="457200" y="2932650"/>
            <a:ext cx="8229600" cy="51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Font typeface="Squada One"/>
              <a:buNone/>
              <a:defRPr sz="3000">
                <a:latin typeface="Squada One"/>
                <a:ea typeface="Squada One"/>
                <a:cs typeface="Squada One"/>
                <a:sym typeface="Squada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Font typeface="Squada One"/>
              <a:buNone/>
              <a:defRPr sz="3000">
                <a:latin typeface="Squada One"/>
                <a:ea typeface="Squada One"/>
                <a:cs typeface="Squada One"/>
                <a:sym typeface="Squada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Font typeface="Squada One"/>
              <a:buNone/>
              <a:defRPr sz="3000">
                <a:latin typeface="Squada One"/>
                <a:ea typeface="Squada One"/>
                <a:cs typeface="Squada One"/>
                <a:sym typeface="Squada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Font typeface="Squada One"/>
              <a:buNone/>
              <a:defRPr sz="3000">
                <a:latin typeface="Squada One"/>
                <a:ea typeface="Squada One"/>
                <a:cs typeface="Squada One"/>
                <a:sym typeface="Squada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Font typeface="Squada One"/>
              <a:buNone/>
              <a:defRPr sz="3000">
                <a:latin typeface="Squada One"/>
                <a:ea typeface="Squada One"/>
                <a:cs typeface="Squada One"/>
                <a:sym typeface="Squada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Font typeface="Squada One"/>
              <a:buNone/>
              <a:defRPr sz="3000">
                <a:latin typeface="Squada One"/>
                <a:ea typeface="Squada One"/>
                <a:cs typeface="Squada One"/>
                <a:sym typeface="Squada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Font typeface="Squada One"/>
              <a:buNone/>
              <a:defRPr sz="3000">
                <a:latin typeface="Squada One"/>
                <a:ea typeface="Squada One"/>
                <a:cs typeface="Squada One"/>
                <a:sym typeface="Squada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Font typeface="Squada One"/>
              <a:buNone/>
              <a:defRPr sz="3000"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457275" y="3192525"/>
            <a:ext cx="82296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43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 txBox="1">
            <a:spLocks noGrp="1"/>
          </p:cNvSpPr>
          <p:nvPr>
            <p:ph type="ctrTitle"/>
          </p:nvPr>
        </p:nvSpPr>
        <p:spPr>
          <a:xfrm>
            <a:off x="457200" y="517918"/>
            <a:ext cx="8229600" cy="6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0" name="Google Shape;100;p15"/>
          <p:cNvSpPr txBox="1">
            <a:spLocks noGrp="1"/>
          </p:cNvSpPr>
          <p:nvPr>
            <p:ph type="ctrTitle" idx="2"/>
          </p:nvPr>
        </p:nvSpPr>
        <p:spPr>
          <a:xfrm>
            <a:off x="2750155" y="1492066"/>
            <a:ext cx="1570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01" name="Google Shape;101;p15"/>
          <p:cNvSpPr txBox="1">
            <a:spLocks noGrp="1"/>
          </p:cNvSpPr>
          <p:nvPr>
            <p:ph type="subTitle" idx="1"/>
          </p:nvPr>
        </p:nvSpPr>
        <p:spPr>
          <a:xfrm>
            <a:off x="2750119" y="2192634"/>
            <a:ext cx="1570200" cy="36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02" name="Google Shape;102;p15"/>
          <p:cNvSpPr txBox="1">
            <a:spLocks noGrp="1"/>
          </p:cNvSpPr>
          <p:nvPr>
            <p:ph type="ctrTitle" idx="3"/>
          </p:nvPr>
        </p:nvSpPr>
        <p:spPr>
          <a:xfrm>
            <a:off x="4800201" y="1497325"/>
            <a:ext cx="1570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03" name="Google Shape;103;p15"/>
          <p:cNvSpPr txBox="1">
            <a:spLocks noGrp="1"/>
          </p:cNvSpPr>
          <p:nvPr>
            <p:ph type="subTitle" idx="4"/>
          </p:nvPr>
        </p:nvSpPr>
        <p:spPr>
          <a:xfrm>
            <a:off x="4800165" y="2192634"/>
            <a:ext cx="1570200" cy="36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04" name="Google Shape;104;p15"/>
          <p:cNvSpPr txBox="1">
            <a:spLocks noGrp="1"/>
          </p:cNvSpPr>
          <p:nvPr>
            <p:ph type="ctrTitle" idx="5"/>
          </p:nvPr>
        </p:nvSpPr>
        <p:spPr>
          <a:xfrm>
            <a:off x="3794948" y="3219050"/>
            <a:ext cx="1570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05" name="Google Shape;105;p15"/>
          <p:cNvSpPr txBox="1">
            <a:spLocks noGrp="1"/>
          </p:cNvSpPr>
          <p:nvPr>
            <p:ph type="subTitle" idx="6"/>
          </p:nvPr>
        </p:nvSpPr>
        <p:spPr>
          <a:xfrm>
            <a:off x="3753025" y="3910976"/>
            <a:ext cx="1653900" cy="36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pic>
        <p:nvPicPr>
          <p:cNvPr id="106" name="Google Shape;106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6843225" y="0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5"/>
          <p:cNvSpPr/>
          <p:nvPr/>
        </p:nvSpPr>
        <p:spPr>
          <a:xfrm rot="5400000">
            <a:off x="2534502" y="1090938"/>
            <a:ext cx="2001410" cy="1795550"/>
          </a:xfrm>
          <a:prstGeom prst="flowChartPreparation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15"/>
          <p:cNvSpPr/>
          <p:nvPr/>
        </p:nvSpPr>
        <p:spPr>
          <a:xfrm rot="5400000">
            <a:off x="3566117" y="2781995"/>
            <a:ext cx="2001410" cy="1795550"/>
          </a:xfrm>
          <a:prstGeom prst="flowChartPreparation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15"/>
          <p:cNvSpPr/>
          <p:nvPr/>
        </p:nvSpPr>
        <p:spPr>
          <a:xfrm rot="5400000">
            <a:off x="4584549" y="1090938"/>
            <a:ext cx="2001410" cy="1795550"/>
          </a:xfrm>
          <a:prstGeom prst="flowChartPreparation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0" name="Google Shape;110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-262630" y="2659235"/>
            <a:ext cx="2928524" cy="2642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6">
  <p:cSld name="CUSTOM_40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6"/>
          <p:cNvSpPr txBox="1">
            <a:spLocks noGrp="1"/>
          </p:cNvSpPr>
          <p:nvPr>
            <p:ph type="ctrTitle"/>
          </p:nvPr>
        </p:nvSpPr>
        <p:spPr>
          <a:xfrm>
            <a:off x="1242600" y="1830975"/>
            <a:ext cx="6658800" cy="6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3" name="Google Shape;113;p16"/>
          <p:cNvSpPr txBox="1">
            <a:spLocks noGrp="1"/>
          </p:cNvSpPr>
          <p:nvPr>
            <p:ph type="subTitle" idx="1"/>
          </p:nvPr>
        </p:nvSpPr>
        <p:spPr>
          <a:xfrm>
            <a:off x="3106675" y="2632418"/>
            <a:ext cx="2930700" cy="128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cxnSp>
        <p:nvCxnSpPr>
          <p:cNvPr id="114" name="Google Shape;114;p16"/>
          <p:cNvCxnSpPr/>
          <p:nvPr/>
        </p:nvCxnSpPr>
        <p:spPr>
          <a:xfrm>
            <a:off x="3681150" y="2571750"/>
            <a:ext cx="17979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15" name="Google Shape;115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0" y="-962131"/>
            <a:ext cx="3802725" cy="343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5334325" y="2668625"/>
            <a:ext cx="3802725" cy="343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5">
  <p:cSld name="CUSTOM_23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4"/>
          <p:cNvSpPr txBox="1">
            <a:spLocks noGrp="1"/>
          </p:cNvSpPr>
          <p:nvPr>
            <p:ph type="ctrTitle"/>
          </p:nvPr>
        </p:nvSpPr>
        <p:spPr>
          <a:xfrm flipH="1">
            <a:off x="457200" y="452237"/>
            <a:ext cx="82296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82" name="Google Shape;182;p24"/>
          <p:cNvSpPr txBox="1">
            <a:spLocks noGrp="1"/>
          </p:cNvSpPr>
          <p:nvPr>
            <p:ph type="ctrTitle" idx="2"/>
          </p:nvPr>
        </p:nvSpPr>
        <p:spPr>
          <a:xfrm>
            <a:off x="1690457" y="1900424"/>
            <a:ext cx="2629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6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83" name="Google Shape;183;p24"/>
          <p:cNvSpPr txBox="1">
            <a:spLocks noGrp="1"/>
          </p:cNvSpPr>
          <p:nvPr>
            <p:ph type="subTitle" idx="1"/>
          </p:nvPr>
        </p:nvSpPr>
        <p:spPr>
          <a:xfrm>
            <a:off x="2051807" y="2369775"/>
            <a:ext cx="19065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84" name="Google Shape;184;p24"/>
          <p:cNvSpPr txBox="1">
            <a:spLocks noGrp="1"/>
          </p:cNvSpPr>
          <p:nvPr>
            <p:ph type="ctrTitle" idx="3"/>
          </p:nvPr>
        </p:nvSpPr>
        <p:spPr>
          <a:xfrm>
            <a:off x="1690457" y="3405003"/>
            <a:ext cx="2629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6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85" name="Google Shape;185;p24"/>
          <p:cNvSpPr txBox="1">
            <a:spLocks noGrp="1"/>
          </p:cNvSpPr>
          <p:nvPr>
            <p:ph type="subTitle" idx="4"/>
          </p:nvPr>
        </p:nvSpPr>
        <p:spPr>
          <a:xfrm>
            <a:off x="2051807" y="3871725"/>
            <a:ext cx="19065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86" name="Google Shape;186;p24"/>
          <p:cNvSpPr txBox="1">
            <a:spLocks noGrp="1"/>
          </p:cNvSpPr>
          <p:nvPr>
            <p:ph type="ctrTitle" idx="5"/>
          </p:nvPr>
        </p:nvSpPr>
        <p:spPr>
          <a:xfrm>
            <a:off x="4824357" y="1900424"/>
            <a:ext cx="2629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6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87" name="Google Shape;187;p24"/>
          <p:cNvSpPr txBox="1">
            <a:spLocks noGrp="1"/>
          </p:cNvSpPr>
          <p:nvPr>
            <p:ph type="subTitle" idx="6"/>
          </p:nvPr>
        </p:nvSpPr>
        <p:spPr>
          <a:xfrm>
            <a:off x="5185707" y="2369775"/>
            <a:ext cx="19065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88" name="Google Shape;188;p24"/>
          <p:cNvSpPr txBox="1">
            <a:spLocks noGrp="1"/>
          </p:cNvSpPr>
          <p:nvPr>
            <p:ph type="ctrTitle" idx="7"/>
          </p:nvPr>
        </p:nvSpPr>
        <p:spPr>
          <a:xfrm>
            <a:off x="4824357" y="3405003"/>
            <a:ext cx="2629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6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89" name="Google Shape;189;p24"/>
          <p:cNvSpPr txBox="1">
            <a:spLocks noGrp="1"/>
          </p:cNvSpPr>
          <p:nvPr>
            <p:ph type="subTitle" idx="8"/>
          </p:nvPr>
        </p:nvSpPr>
        <p:spPr>
          <a:xfrm>
            <a:off x="5185707" y="3871725"/>
            <a:ext cx="19065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cxnSp>
        <p:nvCxnSpPr>
          <p:cNvPr id="190" name="Google Shape;190;p24"/>
          <p:cNvCxnSpPr/>
          <p:nvPr/>
        </p:nvCxnSpPr>
        <p:spPr>
          <a:xfrm>
            <a:off x="2273400" y="2110663"/>
            <a:ext cx="45972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1" name="Google Shape;191;p24"/>
          <p:cNvCxnSpPr/>
          <p:nvPr/>
        </p:nvCxnSpPr>
        <p:spPr>
          <a:xfrm>
            <a:off x="2273400" y="3627438"/>
            <a:ext cx="45972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92" name="Google Shape;192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400000" flipH="1">
            <a:off x="6941050" y="-576048"/>
            <a:ext cx="2754276" cy="2485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400000">
            <a:off x="-134550" y="-576388"/>
            <a:ext cx="2754276" cy="2485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400000">
            <a:off x="-144075" y="3612343"/>
            <a:ext cx="2754276" cy="2485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400000" flipH="1">
            <a:off x="6931525" y="3621493"/>
            <a:ext cx="2754276" cy="2485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ctrTitle"/>
          </p:nvPr>
        </p:nvSpPr>
        <p:spPr>
          <a:xfrm>
            <a:off x="4297175" y="2355550"/>
            <a:ext cx="4299000" cy="65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title" idx="2" hasCustomPrompt="1"/>
          </p:nvPr>
        </p:nvSpPr>
        <p:spPr>
          <a:xfrm>
            <a:off x="4297175" y="1317160"/>
            <a:ext cx="4299000" cy="109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0"/>
              <a:buNone/>
              <a:defRPr sz="10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1"/>
          </p:nvPr>
        </p:nvSpPr>
        <p:spPr>
          <a:xfrm>
            <a:off x="4297175" y="2900355"/>
            <a:ext cx="42990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pic>
        <p:nvPicPr>
          <p:cNvPr id="20" name="Google Shape;20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6176" y="-501681"/>
            <a:ext cx="3802725" cy="343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10" y="2213744"/>
            <a:ext cx="3802725" cy="343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4" name="Google Shape;44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45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6843325" y="3067600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7"/>
          <p:cNvSpPr txBox="1">
            <a:spLocks noGrp="1"/>
          </p:cNvSpPr>
          <p:nvPr>
            <p:ph type="ctrTitle"/>
          </p:nvPr>
        </p:nvSpPr>
        <p:spPr>
          <a:xfrm flipH="1">
            <a:off x="355600" y="2236500"/>
            <a:ext cx="3956100" cy="67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subTitle" idx="1"/>
          </p:nvPr>
        </p:nvSpPr>
        <p:spPr>
          <a:xfrm>
            <a:off x="4825200" y="1728900"/>
            <a:ext cx="2490300" cy="168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cxnSp>
        <p:nvCxnSpPr>
          <p:cNvPr id="48" name="Google Shape;48;p7"/>
          <p:cNvCxnSpPr/>
          <p:nvPr/>
        </p:nvCxnSpPr>
        <p:spPr>
          <a:xfrm>
            <a:off x="4572000" y="1228200"/>
            <a:ext cx="0" cy="26871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subTitle" idx="1"/>
          </p:nvPr>
        </p:nvSpPr>
        <p:spPr>
          <a:xfrm>
            <a:off x="1028700" y="1289662"/>
            <a:ext cx="2857500" cy="51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ctrTitle"/>
          </p:nvPr>
        </p:nvSpPr>
        <p:spPr>
          <a:xfrm flipH="1">
            <a:off x="1028700" y="451462"/>
            <a:ext cx="2857500" cy="83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pic>
        <p:nvPicPr>
          <p:cNvPr id="53" name="Google Shape;53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400000">
            <a:off x="-751762" y="3062175"/>
            <a:ext cx="3802725" cy="343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54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718562" y="-1160625"/>
            <a:ext cx="3802725" cy="343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9"/>
          <p:cNvSpPr txBox="1">
            <a:spLocks noGrp="1"/>
          </p:cNvSpPr>
          <p:nvPr>
            <p:ph type="subTitle" idx="1"/>
          </p:nvPr>
        </p:nvSpPr>
        <p:spPr>
          <a:xfrm>
            <a:off x="2101725" y="3712858"/>
            <a:ext cx="2175000" cy="60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subTitle" idx="2"/>
          </p:nvPr>
        </p:nvSpPr>
        <p:spPr>
          <a:xfrm>
            <a:off x="4789400" y="3715662"/>
            <a:ext cx="2175000" cy="60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subTitle" idx="3"/>
          </p:nvPr>
        </p:nvSpPr>
        <p:spPr>
          <a:xfrm>
            <a:off x="2101725" y="3396845"/>
            <a:ext cx="2175000" cy="46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subTitle" idx="4"/>
          </p:nvPr>
        </p:nvSpPr>
        <p:spPr>
          <a:xfrm>
            <a:off x="4789400" y="3395392"/>
            <a:ext cx="2157000" cy="46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pic>
        <p:nvPicPr>
          <p:cNvPr id="60" name="Google Shape;60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228600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6843325" y="-228600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0" y="3997725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6843325" y="3997725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9"/>
          <p:cNvSpPr txBox="1">
            <a:spLocks noGrp="1"/>
          </p:cNvSpPr>
          <p:nvPr>
            <p:ph type="ctrTitle"/>
          </p:nvPr>
        </p:nvSpPr>
        <p:spPr>
          <a:xfrm flipH="1">
            <a:off x="457200" y="445025"/>
            <a:ext cx="82296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ctrTitle"/>
          </p:nvPr>
        </p:nvSpPr>
        <p:spPr>
          <a:xfrm flipH="1">
            <a:off x="1187500" y="445025"/>
            <a:ext cx="6784500" cy="172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pic>
        <p:nvPicPr>
          <p:cNvPr id="68" name="Google Shape;68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400000">
            <a:off x="-751762" y="3062175"/>
            <a:ext cx="3802725" cy="343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718562" y="-1160625"/>
            <a:ext cx="3802725" cy="343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title" hasCustomPrompt="1"/>
          </p:nvPr>
        </p:nvSpPr>
        <p:spPr>
          <a:xfrm>
            <a:off x="539999" y="1400065"/>
            <a:ext cx="8064000" cy="178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5000"/>
              <a:buNone/>
              <a:defRPr sz="11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400"/>
              <a:buFont typeface="Fira Sans Extra Condensed Medium"/>
              <a:buNone/>
              <a:defRPr sz="5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400"/>
              <a:buFont typeface="Fira Sans Extra Condensed Medium"/>
              <a:buNone/>
              <a:defRPr sz="5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400"/>
              <a:buFont typeface="Fira Sans Extra Condensed Medium"/>
              <a:buNone/>
              <a:defRPr sz="5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400"/>
              <a:buFont typeface="Fira Sans Extra Condensed Medium"/>
              <a:buNone/>
              <a:defRPr sz="5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400"/>
              <a:buFont typeface="Fira Sans Extra Condensed Medium"/>
              <a:buNone/>
              <a:defRPr sz="5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400"/>
              <a:buFont typeface="Fira Sans Extra Condensed Medium"/>
              <a:buNone/>
              <a:defRPr sz="5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400"/>
              <a:buFont typeface="Fira Sans Extra Condensed Medium"/>
              <a:buNone/>
              <a:defRPr sz="5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400"/>
              <a:buFont typeface="Fira Sans Extra Condensed Medium"/>
              <a:buNone/>
              <a:defRPr sz="5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3" name="Google Shape;73;p11"/>
          <p:cNvSpPr txBox="1">
            <a:spLocks noGrp="1"/>
          </p:cNvSpPr>
          <p:nvPr>
            <p:ph type="subTitle" idx="1"/>
          </p:nvPr>
        </p:nvSpPr>
        <p:spPr>
          <a:xfrm>
            <a:off x="537375" y="3235240"/>
            <a:ext cx="8066700" cy="39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74" name="Google Shape;74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6945663" y="-346987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0" y="3414791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-104897" y="-695083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6945663" y="3773854"/>
            <a:ext cx="2300675" cy="207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1">
  <p:cSld name="CUSTOM_6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3"/>
          <p:cNvSpPr txBox="1">
            <a:spLocks noGrp="1"/>
          </p:cNvSpPr>
          <p:nvPr>
            <p:ph type="ctrTitle"/>
          </p:nvPr>
        </p:nvSpPr>
        <p:spPr>
          <a:xfrm>
            <a:off x="1690457" y="2052406"/>
            <a:ext cx="2629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subTitle" idx="1"/>
          </p:nvPr>
        </p:nvSpPr>
        <p:spPr>
          <a:xfrm>
            <a:off x="2051807" y="2538657"/>
            <a:ext cx="19065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ctrTitle" idx="2"/>
          </p:nvPr>
        </p:nvSpPr>
        <p:spPr>
          <a:xfrm>
            <a:off x="1690457" y="3599531"/>
            <a:ext cx="2629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subTitle" idx="3"/>
          </p:nvPr>
        </p:nvSpPr>
        <p:spPr>
          <a:xfrm>
            <a:off x="2051807" y="4048600"/>
            <a:ext cx="19065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ctrTitle" idx="4"/>
          </p:nvPr>
        </p:nvSpPr>
        <p:spPr>
          <a:xfrm>
            <a:off x="4824357" y="2052406"/>
            <a:ext cx="2629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subTitle" idx="5"/>
          </p:nvPr>
        </p:nvSpPr>
        <p:spPr>
          <a:xfrm>
            <a:off x="5185707" y="2538657"/>
            <a:ext cx="19065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ctrTitle" idx="6"/>
          </p:nvPr>
        </p:nvSpPr>
        <p:spPr>
          <a:xfrm>
            <a:off x="4824357" y="3599531"/>
            <a:ext cx="2629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subTitle" idx="7"/>
          </p:nvPr>
        </p:nvSpPr>
        <p:spPr>
          <a:xfrm>
            <a:off x="5185707" y="4048600"/>
            <a:ext cx="19065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ctrTitle" idx="8"/>
          </p:nvPr>
        </p:nvSpPr>
        <p:spPr>
          <a:xfrm>
            <a:off x="1122278" y="401450"/>
            <a:ext cx="68994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title" idx="9" hasCustomPrompt="1"/>
          </p:nvPr>
        </p:nvSpPr>
        <p:spPr>
          <a:xfrm>
            <a:off x="2128157" y="1555631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91" name="Google Shape;91;p13"/>
          <p:cNvSpPr txBox="1">
            <a:spLocks noGrp="1"/>
          </p:cNvSpPr>
          <p:nvPr>
            <p:ph type="title" idx="13" hasCustomPrompt="1"/>
          </p:nvPr>
        </p:nvSpPr>
        <p:spPr>
          <a:xfrm>
            <a:off x="2128157" y="3074022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92" name="Google Shape;92;p13"/>
          <p:cNvSpPr txBox="1">
            <a:spLocks noGrp="1"/>
          </p:cNvSpPr>
          <p:nvPr>
            <p:ph type="title" idx="14" hasCustomPrompt="1"/>
          </p:nvPr>
        </p:nvSpPr>
        <p:spPr>
          <a:xfrm>
            <a:off x="5262057" y="1555631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93" name="Google Shape;93;p13"/>
          <p:cNvSpPr txBox="1">
            <a:spLocks noGrp="1"/>
          </p:cNvSpPr>
          <p:nvPr>
            <p:ph type="title" idx="15" hasCustomPrompt="1"/>
          </p:nvPr>
        </p:nvSpPr>
        <p:spPr>
          <a:xfrm>
            <a:off x="5262057" y="3074022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39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subTitle" idx="1"/>
          </p:nvPr>
        </p:nvSpPr>
        <p:spPr>
          <a:xfrm>
            <a:off x="1398700" y="2910300"/>
            <a:ext cx="3486000" cy="174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96" name="Google Shape;96;p14"/>
          <p:cNvSpPr txBox="1">
            <a:spLocks noGrp="1"/>
          </p:cNvSpPr>
          <p:nvPr>
            <p:ph type="ctrTitle"/>
          </p:nvPr>
        </p:nvSpPr>
        <p:spPr>
          <a:xfrm flipH="1">
            <a:off x="1372450" y="1886100"/>
            <a:ext cx="3486000" cy="6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5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pic>
        <p:nvPicPr>
          <p:cNvPr id="97" name="Google Shape;97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5334325" y="1725475"/>
            <a:ext cx="3802725" cy="343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lin ang="5400012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quada One"/>
              <a:buNone/>
              <a:defRPr sz="3000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152475"/>
            <a:ext cx="8229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Condensed Light"/>
              <a:buChar char="●"/>
              <a:defRPr sz="18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Char char="○"/>
              <a:defRPr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Char char="■"/>
              <a:defRPr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Char char="●"/>
              <a:defRPr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Char char="○"/>
              <a:defRPr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Char char="■"/>
              <a:defRPr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Char char="●"/>
              <a:defRPr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Char char="○"/>
              <a:defRPr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Roboto Condensed Light"/>
              <a:buChar char="■"/>
              <a:defRPr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9" r:id="rId8"/>
    <p:sldLayoutId id="2147483660" r:id="rId9"/>
    <p:sldLayoutId id="2147483661" r:id="rId10"/>
    <p:sldLayoutId id="2147483662" r:id="rId11"/>
    <p:sldLayoutId id="214748367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58"/>
          <p:cNvSpPr txBox="1">
            <a:spLocks noGrp="1"/>
          </p:cNvSpPr>
          <p:nvPr>
            <p:ph type="title"/>
          </p:nvPr>
        </p:nvSpPr>
        <p:spPr>
          <a:xfrm>
            <a:off x="457200" y="2432065"/>
            <a:ext cx="8229600" cy="51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US" dirty="0"/>
              <a:t>I</a:t>
            </a:r>
            <a:r>
              <a:rPr lang="en-US" altLang="zh-CN" dirty="0"/>
              <a:t>mprove </a:t>
            </a:r>
            <a:r>
              <a:rPr lang="en-AU" dirty="0"/>
              <a:t>Trading Strategies</a:t>
            </a:r>
            <a:endParaRPr dirty="0"/>
          </a:p>
        </p:txBody>
      </p:sp>
      <p:sp>
        <p:nvSpPr>
          <p:cNvPr id="439" name="Google Shape;439;p58"/>
          <p:cNvSpPr txBox="1">
            <a:spLocks noGrp="1"/>
          </p:cNvSpPr>
          <p:nvPr>
            <p:ph type="subTitle" idx="1"/>
          </p:nvPr>
        </p:nvSpPr>
        <p:spPr>
          <a:xfrm>
            <a:off x="457200" y="2858752"/>
            <a:ext cx="82296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000" dirty="0"/>
              <a:t>Using Machine Learning</a:t>
            </a:r>
            <a:endParaRPr sz="4000" dirty="0"/>
          </a:p>
        </p:txBody>
      </p:sp>
      <p:sp>
        <p:nvSpPr>
          <p:cNvPr id="6" name="Google Shape;439;p58">
            <a:extLst>
              <a:ext uri="{FF2B5EF4-FFF2-40B4-BE49-F238E27FC236}">
                <a16:creationId xmlns:a16="http://schemas.microsoft.com/office/drawing/2014/main" id="{E775798A-CC0B-431E-A342-83EA0E3D5764}"/>
              </a:ext>
            </a:extLst>
          </p:cNvPr>
          <p:cNvSpPr txBox="1">
            <a:spLocks/>
          </p:cNvSpPr>
          <p:nvPr/>
        </p:nvSpPr>
        <p:spPr>
          <a:xfrm>
            <a:off x="457200" y="4142522"/>
            <a:ext cx="8229600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 Condensed Light"/>
              <a:buNone/>
              <a:defRPr sz="16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AU" sz="2000" dirty="0"/>
              <a:t>By Harrison, Darren, Khushboo, Leon, Liam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70"/>
          <p:cNvSpPr txBox="1">
            <a:spLocks noGrp="1"/>
          </p:cNvSpPr>
          <p:nvPr>
            <p:ph type="subTitle" idx="1"/>
          </p:nvPr>
        </p:nvSpPr>
        <p:spPr>
          <a:xfrm>
            <a:off x="5422583" y="1595002"/>
            <a:ext cx="3391408" cy="174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  <p:cxnSp>
        <p:nvCxnSpPr>
          <p:cNvPr id="530" name="Google Shape;530;p70"/>
          <p:cNvCxnSpPr>
            <a:cxnSpLocks/>
          </p:cNvCxnSpPr>
          <p:nvPr/>
        </p:nvCxnSpPr>
        <p:spPr>
          <a:xfrm>
            <a:off x="273068" y="823858"/>
            <a:ext cx="8485922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Google Shape;523;p70">
            <a:extLst>
              <a:ext uri="{FF2B5EF4-FFF2-40B4-BE49-F238E27FC236}">
                <a16:creationId xmlns:a16="http://schemas.microsoft.com/office/drawing/2014/main" id="{B8277521-0124-424C-880D-C0FBC36AC764}"/>
              </a:ext>
            </a:extLst>
          </p:cNvPr>
          <p:cNvSpPr txBox="1">
            <a:spLocks/>
          </p:cNvSpPr>
          <p:nvPr/>
        </p:nvSpPr>
        <p:spPr>
          <a:xfrm flipH="1">
            <a:off x="-1421200" y="229688"/>
            <a:ext cx="7342700" cy="6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quada One"/>
              <a:buNone/>
              <a:defRPr sz="5000" b="0" i="0" u="none" strike="noStrike" cap="none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dk1"/>
              </a:buClr>
              <a:buSzPts val="1100"/>
              <a:buFont typeface="Arial"/>
              <a:buNone/>
            </a:pPr>
            <a:r>
              <a:rPr lang="en-AU" sz="3200" dirty="0"/>
              <a:t>LSTM RNN</a:t>
            </a:r>
          </a:p>
        </p:txBody>
      </p:sp>
      <p:sp>
        <p:nvSpPr>
          <p:cNvPr id="17" name="Google Shape;523;p70">
            <a:extLst>
              <a:ext uri="{FF2B5EF4-FFF2-40B4-BE49-F238E27FC236}">
                <a16:creationId xmlns:a16="http://schemas.microsoft.com/office/drawing/2014/main" id="{C8B3CBEF-9DF3-42ED-A67D-0E4D8F8AB330}"/>
              </a:ext>
            </a:extLst>
          </p:cNvPr>
          <p:cNvSpPr txBox="1">
            <a:spLocks/>
          </p:cNvSpPr>
          <p:nvPr/>
        </p:nvSpPr>
        <p:spPr>
          <a:xfrm flipH="1">
            <a:off x="2974274" y="227834"/>
            <a:ext cx="7342700" cy="6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quada One"/>
              <a:buNone/>
              <a:defRPr sz="5000" b="0" i="0" u="none" strike="noStrike" cap="none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dk1"/>
              </a:buClr>
              <a:buSzPts val="1100"/>
            </a:pPr>
            <a:r>
              <a:rPr lang="en-AU" sz="3200" dirty="0"/>
              <a:t>GRU RNN </a:t>
            </a:r>
            <a:r>
              <a:rPr lang="en-AU" sz="2400" dirty="0"/>
              <a:t>(Gated Recurrent Unit)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8166208-6CF1-45FE-8C7B-52BF105B2C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9886" y="898334"/>
            <a:ext cx="6472285" cy="4110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455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75"/>
          <p:cNvSpPr txBox="1">
            <a:spLocks noGrp="1"/>
          </p:cNvSpPr>
          <p:nvPr>
            <p:ph type="ctrTitle"/>
          </p:nvPr>
        </p:nvSpPr>
        <p:spPr>
          <a:xfrm>
            <a:off x="1242600" y="476061"/>
            <a:ext cx="6658800" cy="6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TEC</a:t>
            </a:r>
            <a:r>
              <a:rPr lang="en-AU" dirty="0"/>
              <a:t>H</a:t>
            </a:r>
            <a:r>
              <a:rPr lang="en" dirty="0"/>
              <a:t>NICAL STRATEGY RESULTS</a:t>
            </a:r>
            <a:endParaRPr dirty="0"/>
          </a:p>
        </p:txBody>
      </p:sp>
      <p:sp>
        <p:nvSpPr>
          <p:cNvPr id="10" name="Google Shape;575;p75">
            <a:extLst>
              <a:ext uri="{FF2B5EF4-FFF2-40B4-BE49-F238E27FC236}">
                <a16:creationId xmlns:a16="http://schemas.microsoft.com/office/drawing/2014/main" id="{74076D57-A168-4737-ABD2-BCF0EDC1B8BB}"/>
              </a:ext>
            </a:extLst>
          </p:cNvPr>
          <p:cNvSpPr txBox="1">
            <a:spLocks/>
          </p:cNvSpPr>
          <p:nvPr/>
        </p:nvSpPr>
        <p:spPr>
          <a:xfrm>
            <a:off x="1195758" y="1192054"/>
            <a:ext cx="6658800" cy="6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Squada One"/>
              <a:buNone/>
              <a:defRPr sz="3600" b="0" i="0" u="none" strike="noStrike" cap="none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  <a:buFont typeface="Arial"/>
              <a:buNone/>
            </a:pPr>
            <a:r>
              <a:rPr lang="en-AU" dirty="0"/>
              <a:t>EBAY</a:t>
            </a:r>
          </a:p>
        </p:txBody>
      </p:sp>
      <p:sp>
        <p:nvSpPr>
          <p:cNvPr id="11" name="Google Shape;575;p75">
            <a:extLst>
              <a:ext uri="{FF2B5EF4-FFF2-40B4-BE49-F238E27FC236}">
                <a16:creationId xmlns:a16="http://schemas.microsoft.com/office/drawing/2014/main" id="{ECBF60BD-BFCC-4669-83AC-26CA0BE12C3D}"/>
              </a:ext>
            </a:extLst>
          </p:cNvPr>
          <p:cNvSpPr txBox="1">
            <a:spLocks/>
          </p:cNvSpPr>
          <p:nvPr/>
        </p:nvSpPr>
        <p:spPr>
          <a:xfrm>
            <a:off x="-1789975" y="1197005"/>
            <a:ext cx="6658800" cy="6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Squada One"/>
              <a:buNone/>
              <a:defRPr sz="3600" b="0" i="0" u="none" strike="noStrike" cap="none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  <a:buFont typeface="Arial"/>
              <a:buNone/>
            </a:pPr>
            <a:r>
              <a:rPr lang="en-AU" dirty="0"/>
              <a:t>ATVI</a:t>
            </a:r>
          </a:p>
        </p:txBody>
      </p:sp>
      <p:sp>
        <p:nvSpPr>
          <p:cNvPr id="12" name="Google Shape;575;p75">
            <a:extLst>
              <a:ext uri="{FF2B5EF4-FFF2-40B4-BE49-F238E27FC236}">
                <a16:creationId xmlns:a16="http://schemas.microsoft.com/office/drawing/2014/main" id="{DCB819DE-97B9-4636-91FC-89203B09E063}"/>
              </a:ext>
            </a:extLst>
          </p:cNvPr>
          <p:cNvSpPr txBox="1">
            <a:spLocks/>
          </p:cNvSpPr>
          <p:nvPr/>
        </p:nvSpPr>
        <p:spPr>
          <a:xfrm>
            <a:off x="4221324" y="1237547"/>
            <a:ext cx="6658800" cy="6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Squada One"/>
              <a:buNone/>
              <a:defRPr sz="3600" b="0" i="0" u="none" strike="noStrike" cap="none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  <a:buFont typeface="Arial"/>
              <a:buNone/>
            </a:pPr>
            <a:r>
              <a:rPr lang="en-AU" dirty="0"/>
              <a:t>TSLA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B4BDDA3-F6BF-45B6-BF08-546933649E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1367" y="1867506"/>
            <a:ext cx="2966348" cy="2411683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F5407538-EE51-4CA9-B60B-95A968C5D8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6483" y="1867505"/>
            <a:ext cx="2968483" cy="2412171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6669FBDB-ED5A-4529-B361-48615CAAEC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74" y="1867505"/>
            <a:ext cx="2962225" cy="2411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618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75"/>
          <p:cNvSpPr txBox="1">
            <a:spLocks noGrp="1"/>
          </p:cNvSpPr>
          <p:nvPr>
            <p:ph type="ctrTitle"/>
          </p:nvPr>
        </p:nvSpPr>
        <p:spPr>
          <a:xfrm>
            <a:off x="1242600" y="476061"/>
            <a:ext cx="6658800" cy="6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US" dirty="0"/>
              <a:t>MACHINE LEARNING </a:t>
            </a:r>
            <a:r>
              <a:rPr lang="en" dirty="0"/>
              <a:t>RESULTS</a:t>
            </a:r>
            <a:endParaRPr dirty="0"/>
          </a:p>
        </p:txBody>
      </p:sp>
      <p:sp>
        <p:nvSpPr>
          <p:cNvPr id="10" name="Google Shape;575;p75">
            <a:extLst>
              <a:ext uri="{FF2B5EF4-FFF2-40B4-BE49-F238E27FC236}">
                <a16:creationId xmlns:a16="http://schemas.microsoft.com/office/drawing/2014/main" id="{74076D57-A168-4737-ABD2-BCF0EDC1B8BB}"/>
              </a:ext>
            </a:extLst>
          </p:cNvPr>
          <p:cNvSpPr txBox="1">
            <a:spLocks/>
          </p:cNvSpPr>
          <p:nvPr/>
        </p:nvSpPr>
        <p:spPr>
          <a:xfrm>
            <a:off x="1217952" y="1034521"/>
            <a:ext cx="6658800" cy="6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Squada One"/>
              <a:buNone/>
              <a:defRPr sz="3600" b="0" i="0" u="none" strike="noStrike" cap="none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  <a:buFont typeface="Arial"/>
              <a:buNone/>
            </a:pPr>
            <a:r>
              <a:rPr lang="en-AU" dirty="0"/>
              <a:t>EBAY</a:t>
            </a:r>
          </a:p>
        </p:txBody>
      </p:sp>
      <p:sp>
        <p:nvSpPr>
          <p:cNvPr id="11" name="Google Shape;575;p75">
            <a:extLst>
              <a:ext uri="{FF2B5EF4-FFF2-40B4-BE49-F238E27FC236}">
                <a16:creationId xmlns:a16="http://schemas.microsoft.com/office/drawing/2014/main" id="{ECBF60BD-BFCC-4669-83AC-26CA0BE12C3D}"/>
              </a:ext>
            </a:extLst>
          </p:cNvPr>
          <p:cNvSpPr txBox="1">
            <a:spLocks/>
          </p:cNvSpPr>
          <p:nvPr/>
        </p:nvSpPr>
        <p:spPr>
          <a:xfrm>
            <a:off x="-1804673" y="1028002"/>
            <a:ext cx="6658800" cy="6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Squada One"/>
              <a:buNone/>
              <a:defRPr sz="3600" b="0" i="0" u="none" strike="noStrike" cap="none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  <a:buFont typeface="Arial"/>
              <a:buNone/>
            </a:pPr>
            <a:r>
              <a:rPr lang="en-AU" dirty="0"/>
              <a:t>ATVI</a:t>
            </a:r>
          </a:p>
        </p:txBody>
      </p:sp>
      <p:sp>
        <p:nvSpPr>
          <p:cNvPr id="12" name="Google Shape;575;p75">
            <a:extLst>
              <a:ext uri="{FF2B5EF4-FFF2-40B4-BE49-F238E27FC236}">
                <a16:creationId xmlns:a16="http://schemas.microsoft.com/office/drawing/2014/main" id="{DCB819DE-97B9-4636-91FC-89203B09E063}"/>
              </a:ext>
            </a:extLst>
          </p:cNvPr>
          <p:cNvSpPr txBox="1">
            <a:spLocks/>
          </p:cNvSpPr>
          <p:nvPr/>
        </p:nvSpPr>
        <p:spPr>
          <a:xfrm>
            <a:off x="4221262" y="1006816"/>
            <a:ext cx="6658800" cy="6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Squada One"/>
              <a:buNone/>
              <a:defRPr sz="3600" b="0" i="0" u="none" strike="noStrike" cap="none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  <a:buFont typeface="Arial"/>
              <a:buNone/>
            </a:pPr>
            <a:r>
              <a:rPr lang="en-AU" dirty="0"/>
              <a:t>TSLA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568C9D60-59D4-48B3-9E4F-65A45363A5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8404" y="1609357"/>
            <a:ext cx="2957896" cy="2409646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8E716842-909E-4986-9915-532D293B37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6824" y="4108899"/>
            <a:ext cx="2690067" cy="65479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E046D17-5520-4A5D-BCC1-8EA0EE47E9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71714" y="1602819"/>
            <a:ext cx="2957896" cy="242272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4D4ECE0-7DE7-40EE-B136-A813ABDA2F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41200" y="4109904"/>
            <a:ext cx="2618924" cy="639737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A13D427D-9942-486E-8750-449B4DAFD2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698" y="1609357"/>
            <a:ext cx="3012058" cy="2409646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3C1F9133-B88B-404C-B6C9-3BBD9C73D0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5632" y="4115894"/>
            <a:ext cx="2661056" cy="633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997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75"/>
          <p:cNvSpPr txBox="1">
            <a:spLocks noGrp="1"/>
          </p:cNvSpPr>
          <p:nvPr>
            <p:ph type="ctrTitle"/>
          </p:nvPr>
        </p:nvSpPr>
        <p:spPr>
          <a:xfrm>
            <a:off x="1242600" y="476061"/>
            <a:ext cx="6658800" cy="6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US" dirty="0"/>
              <a:t>MACHINE LEARNING </a:t>
            </a:r>
            <a:r>
              <a:rPr lang="en" dirty="0"/>
              <a:t>RESULTS</a:t>
            </a:r>
            <a:endParaRPr dirty="0"/>
          </a:p>
        </p:txBody>
      </p:sp>
      <p:sp>
        <p:nvSpPr>
          <p:cNvPr id="10" name="Google Shape;575;p75">
            <a:extLst>
              <a:ext uri="{FF2B5EF4-FFF2-40B4-BE49-F238E27FC236}">
                <a16:creationId xmlns:a16="http://schemas.microsoft.com/office/drawing/2014/main" id="{74076D57-A168-4737-ABD2-BCF0EDC1B8BB}"/>
              </a:ext>
            </a:extLst>
          </p:cNvPr>
          <p:cNvSpPr txBox="1">
            <a:spLocks/>
          </p:cNvSpPr>
          <p:nvPr/>
        </p:nvSpPr>
        <p:spPr>
          <a:xfrm>
            <a:off x="1217952" y="1034521"/>
            <a:ext cx="6658800" cy="6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Squada One"/>
              <a:buNone/>
              <a:defRPr sz="3600" b="0" i="0" u="none" strike="noStrike" cap="none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  <a:buFont typeface="Arial"/>
              <a:buNone/>
            </a:pPr>
            <a:r>
              <a:rPr lang="en-AU" dirty="0"/>
              <a:t>EBAY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B99884E-A474-4D0E-905A-A71DC87DDC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3964" y="1705021"/>
            <a:ext cx="2676072" cy="2172931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B901FF55-4351-4BA1-A37E-61F75DC5E2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9429" y="1369771"/>
            <a:ext cx="2821238" cy="2964045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28BAB05D-3781-48DA-B5B8-3A1A057DD9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3425" y="1369771"/>
            <a:ext cx="2781145" cy="2910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447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75"/>
          <p:cNvSpPr txBox="1">
            <a:spLocks noGrp="1"/>
          </p:cNvSpPr>
          <p:nvPr>
            <p:ph type="ctrTitle"/>
          </p:nvPr>
        </p:nvSpPr>
        <p:spPr>
          <a:xfrm>
            <a:off x="1242600" y="476061"/>
            <a:ext cx="6658800" cy="6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US" dirty="0"/>
              <a:t>MACHINE LEARNING </a:t>
            </a:r>
            <a:r>
              <a:rPr lang="en" dirty="0"/>
              <a:t>RESULTS</a:t>
            </a:r>
            <a:endParaRPr dirty="0"/>
          </a:p>
        </p:txBody>
      </p:sp>
      <p:sp>
        <p:nvSpPr>
          <p:cNvPr id="10" name="Google Shape;575;p75">
            <a:extLst>
              <a:ext uri="{FF2B5EF4-FFF2-40B4-BE49-F238E27FC236}">
                <a16:creationId xmlns:a16="http://schemas.microsoft.com/office/drawing/2014/main" id="{74076D57-A168-4737-ABD2-BCF0EDC1B8BB}"/>
              </a:ext>
            </a:extLst>
          </p:cNvPr>
          <p:cNvSpPr txBox="1">
            <a:spLocks/>
          </p:cNvSpPr>
          <p:nvPr/>
        </p:nvSpPr>
        <p:spPr>
          <a:xfrm>
            <a:off x="1217952" y="1034521"/>
            <a:ext cx="6658800" cy="6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Squada One"/>
              <a:buNone/>
              <a:defRPr sz="3600" b="0" i="0" u="none" strike="noStrike" cap="none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  <a:buFont typeface="Arial"/>
              <a:buNone/>
            </a:pPr>
            <a:r>
              <a:rPr lang="en-AU" dirty="0"/>
              <a:t>EBAY</a:t>
            </a:r>
          </a:p>
        </p:txBody>
      </p:sp>
      <p:sp>
        <p:nvSpPr>
          <p:cNvPr id="11" name="Google Shape;575;p75">
            <a:extLst>
              <a:ext uri="{FF2B5EF4-FFF2-40B4-BE49-F238E27FC236}">
                <a16:creationId xmlns:a16="http://schemas.microsoft.com/office/drawing/2014/main" id="{ECBF60BD-BFCC-4669-83AC-26CA0BE12C3D}"/>
              </a:ext>
            </a:extLst>
          </p:cNvPr>
          <p:cNvSpPr txBox="1">
            <a:spLocks/>
          </p:cNvSpPr>
          <p:nvPr/>
        </p:nvSpPr>
        <p:spPr>
          <a:xfrm>
            <a:off x="-1804673" y="1028002"/>
            <a:ext cx="6658800" cy="6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Squada One"/>
              <a:buNone/>
              <a:defRPr sz="3600" b="0" i="0" u="none" strike="noStrike" cap="none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  <a:buFont typeface="Arial"/>
              <a:buNone/>
            </a:pPr>
            <a:r>
              <a:rPr lang="en-AU" dirty="0"/>
              <a:t>ATVI</a:t>
            </a:r>
          </a:p>
        </p:txBody>
      </p:sp>
      <p:sp>
        <p:nvSpPr>
          <p:cNvPr id="12" name="Google Shape;575;p75">
            <a:extLst>
              <a:ext uri="{FF2B5EF4-FFF2-40B4-BE49-F238E27FC236}">
                <a16:creationId xmlns:a16="http://schemas.microsoft.com/office/drawing/2014/main" id="{DCB819DE-97B9-4636-91FC-89203B09E063}"/>
              </a:ext>
            </a:extLst>
          </p:cNvPr>
          <p:cNvSpPr txBox="1">
            <a:spLocks/>
          </p:cNvSpPr>
          <p:nvPr/>
        </p:nvSpPr>
        <p:spPr>
          <a:xfrm>
            <a:off x="4221262" y="1006816"/>
            <a:ext cx="6658800" cy="6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Squada One"/>
              <a:buNone/>
              <a:defRPr sz="3600" b="0" i="0" u="none" strike="noStrike" cap="none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  <a:buFont typeface="Arial"/>
              <a:buNone/>
            </a:pPr>
            <a:r>
              <a:rPr lang="en-AU" dirty="0"/>
              <a:t>TSLA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568C9D60-59D4-48B3-9E4F-65A45363A5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8404" y="1609357"/>
            <a:ext cx="2957896" cy="2409646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8E716842-909E-4986-9915-532D293B37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6824" y="4108899"/>
            <a:ext cx="2690067" cy="65479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E046D17-5520-4A5D-BCC1-8EA0EE47E9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71714" y="1602819"/>
            <a:ext cx="2957896" cy="242272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4D4ECE0-7DE7-40EE-B136-A813ABDA2F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41200" y="4109904"/>
            <a:ext cx="2618924" cy="639737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A13D427D-9942-486E-8750-449B4DAFD2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698" y="1609357"/>
            <a:ext cx="3012058" cy="2409646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3C1F9133-B88B-404C-B6C9-3BBD9C73D0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5632" y="4115894"/>
            <a:ext cx="2661056" cy="633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562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72"/>
          <p:cNvSpPr/>
          <p:nvPr/>
        </p:nvSpPr>
        <p:spPr>
          <a:xfrm>
            <a:off x="3467623" y="1371706"/>
            <a:ext cx="18337" cy="19183"/>
          </a:xfrm>
          <a:custGeom>
            <a:avLst/>
            <a:gdLst/>
            <a:ahLst/>
            <a:cxnLst/>
            <a:rect l="l" t="t" r="r" b="b"/>
            <a:pathLst>
              <a:path w="694" h="726" extrusionOk="0">
                <a:moveTo>
                  <a:pt x="347" y="1"/>
                </a:moveTo>
                <a:cubicBezTo>
                  <a:pt x="158" y="1"/>
                  <a:pt x="1" y="158"/>
                  <a:pt x="1" y="379"/>
                </a:cubicBezTo>
                <a:cubicBezTo>
                  <a:pt x="1" y="568"/>
                  <a:pt x="158" y="725"/>
                  <a:pt x="347" y="725"/>
                </a:cubicBezTo>
                <a:cubicBezTo>
                  <a:pt x="536" y="725"/>
                  <a:pt x="694" y="568"/>
                  <a:pt x="694" y="379"/>
                </a:cubicBezTo>
                <a:cubicBezTo>
                  <a:pt x="694" y="158"/>
                  <a:pt x="536" y="1"/>
                  <a:pt x="347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2" name="Google Shape;552;p72"/>
          <p:cNvSpPr txBox="1">
            <a:spLocks noGrp="1"/>
          </p:cNvSpPr>
          <p:nvPr>
            <p:ph type="ctrTitle"/>
          </p:nvPr>
        </p:nvSpPr>
        <p:spPr>
          <a:xfrm>
            <a:off x="139148" y="683410"/>
            <a:ext cx="8229600" cy="6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FUTURE</a:t>
            </a:r>
            <a:br>
              <a:rPr lang="en" dirty="0"/>
            </a:br>
            <a:r>
              <a:rPr lang="en" dirty="0"/>
              <a:t>CONSIDERATIONS</a:t>
            </a:r>
            <a:endParaRPr dirty="0"/>
          </a:p>
        </p:txBody>
      </p:sp>
      <p:sp>
        <p:nvSpPr>
          <p:cNvPr id="554" name="Google Shape;554;p72"/>
          <p:cNvSpPr txBox="1">
            <a:spLocks noGrp="1"/>
          </p:cNvSpPr>
          <p:nvPr>
            <p:ph type="ctrTitle" idx="2"/>
          </p:nvPr>
        </p:nvSpPr>
        <p:spPr>
          <a:xfrm>
            <a:off x="2700860" y="1651813"/>
            <a:ext cx="1570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More Technical</a:t>
            </a:r>
            <a:br>
              <a:rPr lang="en" dirty="0"/>
            </a:br>
            <a:r>
              <a:rPr lang="en" dirty="0"/>
              <a:t>Inidicators</a:t>
            </a:r>
            <a:endParaRPr dirty="0"/>
          </a:p>
        </p:txBody>
      </p:sp>
      <p:sp>
        <p:nvSpPr>
          <p:cNvPr id="555" name="Google Shape;555;p72"/>
          <p:cNvSpPr txBox="1">
            <a:spLocks noGrp="1"/>
          </p:cNvSpPr>
          <p:nvPr>
            <p:ph type="ctrTitle" idx="3"/>
          </p:nvPr>
        </p:nvSpPr>
        <p:spPr>
          <a:xfrm>
            <a:off x="4800165" y="1651813"/>
            <a:ext cx="1570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Fundamental Ratios</a:t>
            </a:r>
            <a:endParaRPr dirty="0"/>
          </a:p>
        </p:txBody>
      </p:sp>
      <p:sp>
        <p:nvSpPr>
          <p:cNvPr id="557" name="Google Shape;557;p72"/>
          <p:cNvSpPr txBox="1">
            <a:spLocks noGrp="1"/>
          </p:cNvSpPr>
          <p:nvPr>
            <p:ph type="ctrTitle" idx="5"/>
          </p:nvPr>
        </p:nvSpPr>
        <p:spPr>
          <a:xfrm>
            <a:off x="3786900" y="3393851"/>
            <a:ext cx="1570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Test a Conjunction of Indicators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70"/>
          <p:cNvSpPr txBox="1">
            <a:spLocks noGrp="1"/>
          </p:cNvSpPr>
          <p:nvPr>
            <p:ph type="subTitle" idx="1"/>
          </p:nvPr>
        </p:nvSpPr>
        <p:spPr>
          <a:xfrm>
            <a:off x="5422583" y="1595002"/>
            <a:ext cx="3391408" cy="174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  <p:cxnSp>
        <p:nvCxnSpPr>
          <p:cNvPr id="530" name="Google Shape;530;p70"/>
          <p:cNvCxnSpPr>
            <a:cxnSpLocks/>
          </p:cNvCxnSpPr>
          <p:nvPr/>
        </p:nvCxnSpPr>
        <p:spPr>
          <a:xfrm>
            <a:off x="273068" y="823858"/>
            <a:ext cx="8485922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" name="Google Shape;523;p70">
            <a:extLst>
              <a:ext uri="{FF2B5EF4-FFF2-40B4-BE49-F238E27FC236}">
                <a16:creationId xmlns:a16="http://schemas.microsoft.com/office/drawing/2014/main" id="{C8B3CBEF-9DF3-42ED-A67D-0E4D8F8AB330}"/>
              </a:ext>
            </a:extLst>
          </p:cNvPr>
          <p:cNvSpPr txBox="1">
            <a:spLocks/>
          </p:cNvSpPr>
          <p:nvPr/>
        </p:nvSpPr>
        <p:spPr>
          <a:xfrm flipH="1">
            <a:off x="167278" y="153358"/>
            <a:ext cx="8591711" cy="6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quada One"/>
              <a:buNone/>
              <a:defRPr sz="5000" b="0" i="0" u="none" strike="noStrike" cap="none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dk1"/>
              </a:buClr>
              <a:buSzPts val="1100"/>
            </a:pPr>
            <a:r>
              <a:rPr lang="en-US" sz="3200" dirty="0"/>
              <a:t>Findings &amp; Improvements</a:t>
            </a:r>
            <a:endParaRPr lang="en-AU" sz="2400" dirty="0"/>
          </a:p>
        </p:txBody>
      </p:sp>
      <p:sp>
        <p:nvSpPr>
          <p:cNvPr id="7" name="Google Shape;523;p70">
            <a:extLst>
              <a:ext uri="{FF2B5EF4-FFF2-40B4-BE49-F238E27FC236}">
                <a16:creationId xmlns:a16="http://schemas.microsoft.com/office/drawing/2014/main" id="{55595889-6EFD-48D7-9E64-0FB0212689F9}"/>
              </a:ext>
            </a:extLst>
          </p:cNvPr>
          <p:cNvSpPr txBox="1">
            <a:spLocks/>
          </p:cNvSpPr>
          <p:nvPr/>
        </p:nvSpPr>
        <p:spPr>
          <a:xfrm flipH="1">
            <a:off x="211861" y="935002"/>
            <a:ext cx="8591709" cy="2498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quada One"/>
              <a:buNone/>
              <a:defRPr sz="5000" b="0" i="0" u="none" strike="noStrike" cap="none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-US" sz="1400" dirty="0"/>
              <a:t>Findings</a:t>
            </a:r>
          </a:p>
          <a:p>
            <a:pPr marL="171450" indent="-171450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400" dirty="0"/>
              <a:t>Technical indicators by themselves usually underperform a buy-hold stock trading strategy</a:t>
            </a:r>
          </a:p>
          <a:p>
            <a:pPr marL="171450" indent="-171450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400" dirty="0"/>
              <a:t>Typically accuracy scores for ML models range from 55% to 60%</a:t>
            </a:r>
          </a:p>
          <a:p>
            <a:pPr marL="171450" indent="-171450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400" dirty="0"/>
              <a:t>Gradient Boosted Tree delivers most promising results</a:t>
            </a:r>
          </a:p>
          <a:p>
            <a:pPr algn="ctr">
              <a:buClr>
                <a:schemeClr val="dk1"/>
              </a:buClr>
              <a:buSzPts val="1100"/>
            </a:pPr>
            <a:endParaRPr lang="en-US" sz="1400" dirty="0"/>
          </a:p>
          <a:p>
            <a:pPr>
              <a:buClr>
                <a:schemeClr val="dk1"/>
              </a:buClr>
              <a:buSzPts val="1100"/>
            </a:pPr>
            <a:r>
              <a:rPr lang="en-US" sz="1400" dirty="0"/>
              <a:t>Improvements </a:t>
            </a:r>
          </a:p>
          <a:p>
            <a:pPr marL="285750" indent="-285750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400" dirty="0"/>
              <a:t>Using ML models to combine technical indicators could improve the accumulated returns, improvements in result/accuracy can be made by:</a:t>
            </a:r>
          </a:p>
          <a:p>
            <a:pPr algn="ctr">
              <a:buClr>
                <a:schemeClr val="dk1"/>
              </a:buClr>
              <a:buSzPts val="1100"/>
            </a:pPr>
            <a:endParaRPr lang="en-US" sz="1200" dirty="0"/>
          </a:p>
          <a:p>
            <a:pPr algn="ctr">
              <a:buClr>
                <a:schemeClr val="dk1"/>
              </a:buClr>
              <a:buSzPts val="1100"/>
            </a:pPr>
            <a:endParaRPr lang="en-US" sz="1200" dirty="0"/>
          </a:p>
          <a:p>
            <a:pPr algn="ctr">
              <a:buClr>
                <a:schemeClr val="dk1"/>
              </a:buClr>
              <a:buSzPts val="1100"/>
            </a:pPr>
            <a:endParaRPr lang="en-US" sz="1200" dirty="0"/>
          </a:p>
          <a:p>
            <a:pPr algn="ctr">
              <a:buClr>
                <a:schemeClr val="dk1"/>
              </a:buClr>
              <a:buSzPts val="1100"/>
            </a:pPr>
            <a:endParaRPr lang="en-US" sz="1200" dirty="0"/>
          </a:p>
          <a:p>
            <a:pPr algn="ctr">
              <a:buClr>
                <a:schemeClr val="dk1"/>
              </a:buClr>
              <a:buSzPts val="1100"/>
            </a:pPr>
            <a:endParaRPr lang="en-US" sz="1200" dirty="0"/>
          </a:p>
          <a:p>
            <a:pPr algn="ctr">
              <a:buClr>
                <a:schemeClr val="dk1"/>
              </a:buClr>
              <a:buSzPts val="1100"/>
            </a:pPr>
            <a:r>
              <a:rPr lang="en-US" sz="1600" dirty="0"/>
              <a:t>Without the time constraint, more indicators (technical and fundamental indicators </a:t>
            </a:r>
            <a:r>
              <a:rPr lang="en-US" sz="1600" dirty="0" err="1"/>
              <a:t>i.e</a:t>
            </a:r>
            <a:r>
              <a:rPr lang="en-US" sz="1600" dirty="0"/>
              <a:t> ratios) could be included and more test on various combination of hyperparameters could be run</a:t>
            </a:r>
          </a:p>
          <a:p>
            <a:pPr algn="ctr">
              <a:buClr>
                <a:schemeClr val="dk1"/>
              </a:buClr>
              <a:buSzPts val="1100"/>
            </a:pPr>
            <a:endParaRPr lang="en-US" sz="1600" dirty="0"/>
          </a:p>
          <a:p>
            <a:pPr algn="ctr">
              <a:buClr>
                <a:schemeClr val="dk1"/>
              </a:buClr>
              <a:buSzPts val="1100"/>
            </a:pPr>
            <a:r>
              <a:rPr lang="en-US" sz="1600" dirty="0"/>
              <a:t>Further analysis still required before applying the ML models to any investment strategy</a:t>
            </a:r>
            <a:endParaRPr lang="en-AU" sz="1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B16002-4091-48E4-AA19-BE6013F68EC7}"/>
              </a:ext>
            </a:extLst>
          </p:cNvPr>
          <p:cNvSpPr txBox="1"/>
          <p:nvPr/>
        </p:nvSpPr>
        <p:spPr>
          <a:xfrm>
            <a:off x="521893" y="2718295"/>
            <a:ext cx="82287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Clr>
                <a:schemeClr val="dk1"/>
              </a:buClr>
              <a:buSzPts val="1100"/>
              <a:buFont typeface="+mj-lt"/>
              <a:buAutoNum type="arabicPeriod"/>
            </a:pPr>
            <a:r>
              <a:rPr lang="en-US" dirty="0">
                <a:solidFill>
                  <a:schemeClr val="lt1"/>
                </a:solidFill>
                <a:latin typeface="Squada One"/>
                <a:sym typeface="Squada One"/>
              </a:rPr>
              <a:t>Carefully selection of hyperparameters of the ML model  </a:t>
            </a:r>
          </a:p>
          <a:p>
            <a:pPr marL="342900" indent="-342900">
              <a:buClr>
                <a:schemeClr val="dk1"/>
              </a:buClr>
              <a:buSzPts val="1100"/>
              <a:buFont typeface="+mj-lt"/>
              <a:buAutoNum type="arabicPeriod"/>
            </a:pPr>
            <a:r>
              <a:rPr lang="en-US" dirty="0">
                <a:solidFill>
                  <a:schemeClr val="lt1"/>
                </a:solidFill>
                <a:latin typeface="Squada One"/>
                <a:sym typeface="Squada One"/>
              </a:rPr>
              <a:t>Tuning the hyperparameters of the technical indicators according to the trading style </a:t>
            </a:r>
          </a:p>
        </p:txBody>
      </p:sp>
    </p:spTree>
    <p:extLst>
      <p:ext uri="{BB962C8B-B14F-4D97-AF65-F5344CB8AC3E}">
        <p14:creationId xmlns:p14="http://schemas.microsoft.com/office/powerpoint/2010/main" val="950585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70"/>
          <p:cNvSpPr txBox="1">
            <a:spLocks noGrp="1"/>
          </p:cNvSpPr>
          <p:nvPr>
            <p:ph type="subTitle" idx="1"/>
          </p:nvPr>
        </p:nvSpPr>
        <p:spPr>
          <a:xfrm>
            <a:off x="5422583" y="1595002"/>
            <a:ext cx="3391408" cy="174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  <p:cxnSp>
        <p:nvCxnSpPr>
          <p:cNvPr id="530" name="Google Shape;530;p70"/>
          <p:cNvCxnSpPr>
            <a:cxnSpLocks/>
          </p:cNvCxnSpPr>
          <p:nvPr/>
        </p:nvCxnSpPr>
        <p:spPr>
          <a:xfrm>
            <a:off x="273068" y="823858"/>
            <a:ext cx="8485922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" name="Google Shape;523;p70">
            <a:extLst>
              <a:ext uri="{FF2B5EF4-FFF2-40B4-BE49-F238E27FC236}">
                <a16:creationId xmlns:a16="http://schemas.microsoft.com/office/drawing/2014/main" id="{C8B3CBEF-9DF3-42ED-A67D-0E4D8F8AB330}"/>
              </a:ext>
            </a:extLst>
          </p:cNvPr>
          <p:cNvSpPr txBox="1">
            <a:spLocks/>
          </p:cNvSpPr>
          <p:nvPr/>
        </p:nvSpPr>
        <p:spPr>
          <a:xfrm flipH="1">
            <a:off x="167278" y="153358"/>
            <a:ext cx="8591711" cy="6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quada One"/>
              <a:buNone/>
              <a:defRPr sz="5000" b="0" i="0" u="none" strike="noStrike" cap="none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 algn="ctr">
              <a:buClr>
                <a:schemeClr val="dk1"/>
              </a:buClr>
              <a:buSzPts val="1100"/>
            </a:pPr>
            <a:r>
              <a:rPr lang="en-US" sz="3200" dirty="0"/>
              <a:t>I</a:t>
            </a:r>
            <a:r>
              <a:rPr lang="en-US" altLang="zh-CN" sz="3200" dirty="0"/>
              <a:t>mprove </a:t>
            </a:r>
            <a:r>
              <a:rPr lang="en-AU" sz="3200" dirty="0"/>
              <a:t>Trading Strategies </a:t>
            </a:r>
            <a:r>
              <a:rPr lang="en-US" sz="3200" dirty="0"/>
              <a:t>Using Machine Learning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B16002-4091-48E4-AA19-BE6013F68EC7}"/>
              </a:ext>
            </a:extLst>
          </p:cNvPr>
          <p:cNvSpPr txBox="1"/>
          <p:nvPr/>
        </p:nvSpPr>
        <p:spPr>
          <a:xfrm>
            <a:off x="2830591" y="2008176"/>
            <a:ext cx="540225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-US" sz="4800" dirty="0">
                <a:solidFill>
                  <a:schemeClr val="lt1"/>
                </a:solidFill>
                <a:latin typeface="Squada One"/>
                <a:sym typeface="Squada One"/>
              </a:rPr>
              <a:t>Any Questions?</a:t>
            </a:r>
          </a:p>
        </p:txBody>
      </p:sp>
    </p:spTree>
    <p:extLst>
      <p:ext uri="{BB962C8B-B14F-4D97-AF65-F5344CB8AC3E}">
        <p14:creationId xmlns:p14="http://schemas.microsoft.com/office/powerpoint/2010/main" val="3785688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60"/>
          <p:cNvSpPr txBox="1">
            <a:spLocks noGrp="1"/>
          </p:cNvSpPr>
          <p:nvPr>
            <p:ph type="ctrTitle" idx="4"/>
          </p:nvPr>
        </p:nvSpPr>
        <p:spPr>
          <a:xfrm>
            <a:off x="4824357" y="2052406"/>
            <a:ext cx="2629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AU" dirty="0"/>
              <a:t>ML MODELS</a:t>
            </a:r>
            <a:endParaRPr dirty="0"/>
          </a:p>
        </p:txBody>
      </p:sp>
      <p:sp>
        <p:nvSpPr>
          <p:cNvPr id="452" name="Google Shape;452;p60"/>
          <p:cNvSpPr txBox="1">
            <a:spLocks noGrp="1"/>
          </p:cNvSpPr>
          <p:nvPr>
            <p:ph type="ctrTitle"/>
          </p:nvPr>
        </p:nvSpPr>
        <p:spPr>
          <a:xfrm>
            <a:off x="1690457" y="2165869"/>
            <a:ext cx="2629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DATA PREP &amp; TECHNICAL INDICATORS </a:t>
            </a:r>
            <a:endParaRPr dirty="0"/>
          </a:p>
        </p:txBody>
      </p:sp>
      <p:sp>
        <p:nvSpPr>
          <p:cNvPr id="454" name="Google Shape;454;p60"/>
          <p:cNvSpPr txBox="1">
            <a:spLocks noGrp="1"/>
          </p:cNvSpPr>
          <p:nvPr>
            <p:ph type="ctrTitle" idx="2"/>
          </p:nvPr>
        </p:nvSpPr>
        <p:spPr>
          <a:xfrm>
            <a:off x="1690457" y="3599531"/>
            <a:ext cx="2629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ML RESULTS</a:t>
            </a:r>
            <a:endParaRPr dirty="0"/>
          </a:p>
        </p:txBody>
      </p:sp>
      <p:sp>
        <p:nvSpPr>
          <p:cNvPr id="456" name="Google Shape;456;p60"/>
          <p:cNvSpPr txBox="1">
            <a:spLocks noGrp="1"/>
          </p:cNvSpPr>
          <p:nvPr>
            <p:ph type="ctrTitle" idx="6"/>
          </p:nvPr>
        </p:nvSpPr>
        <p:spPr>
          <a:xfrm>
            <a:off x="4824357" y="3599531"/>
            <a:ext cx="2629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FURTHER CONSIDERATION</a:t>
            </a:r>
            <a:endParaRPr dirty="0"/>
          </a:p>
        </p:txBody>
      </p:sp>
      <p:sp>
        <p:nvSpPr>
          <p:cNvPr id="458" name="Google Shape;458;p60"/>
          <p:cNvSpPr txBox="1">
            <a:spLocks noGrp="1"/>
          </p:cNvSpPr>
          <p:nvPr>
            <p:ph type="ctrTitle" idx="8"/>
          </p:nvPr>
        </p:nvSpPr>
        <p:spPr>
          <a:xfrm>
            <a:off x="1122278" y="401450"/>
            <a:ext cx="68994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459" name="Google Shape;459;p60"/>
          <p:cNvSpPr txBox="1">
            <a:spLocks noGrp="1"/>
          </p:cNvSpPr>
          <p:nvPr>
            <p:ph type="title" idx="9"/>
          </p:nvPr>
        </p:nvSpPr>
        <p:spPr>
          <a:xfrm>
            <a:off x="2128157" y="1555631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460" name="Google Shape;460;p60"/>
          <p:cNvSpPr txBox="1">
            <a:spLocks noGrp="1"/>
          </p:cNvSpPr>
          <p:nvPr>
            <p:ph type="title" idx="13"/>
          </p:nvPr>
        </p:nvSpPr>
        <p:spPr>
          <a:xfrm>
            <a:off x="2128157" y="3074022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461" name="Google Shape;461;p60"/>
          <p:cNvSpPr txBox="1">
            <a:spLocks noGrp="1"/>
          </p:cNvSpPr>
          <p:nvPr>
            <p:ph type="title" idx="14"/>
          </p:nvPr>
        </p:nvSpPr>
        <p:spPr>
          <a:xfrm>
            <a:off x="5262057" y="1555631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462" name="Google Shape;462;p60"/>
          <p:cNvSpPr txBox="1">
            <a:spLocks noGrp="1"/>
          </p:cNvSpPr>
          <p:nvPr>
            <p:ph type="title" idx="15"/>
          </p:nvPr>
        </p:nvSpPr>
        <p:spPr>
          <a:xfrm>
            <a:off x="5262057" y="3074022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cxnSp>
        <p:nvCxnSpPr>
          <p:cNvPr id="463" name="Google Shape;463;p60"/>
          <p:cNvCxnSpPr/>
          <p:nvPr/>
        </p:nvCxnSpPr>
        <p:spPr>
          <a:xfrm>
            <a:off x="2273400" y="2166163"/>
            <a:ext cx="45972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4" name="Google Shape;464;p60"/>
          <p:cNvCxnSpPr/>
          <p:nvPr/>
        </p:nvCxnSpPr>
        <p:spPr>
          <a:xfrm>
            <a:off x="2273400" y="3699378"/>
            <a:ext cx="45972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4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4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4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68"/>
          <p:cNvSpPr txBox="1">
            <a:spLocks noGrp="1"/>
          </p:cNvSpPr>
          <p:nvPr>
            <p:ph type="ctrTitle"/>
          </p:nvPr>
        </p:nvSpPr>
        <p:spPr>
          <a:xfrm flipH="1">
            <a:off x="355600" y="2236500"/>
            <a:ext cx="3956100" cy="67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DATA PREPERATION, SELECTION &amp; CLEANING USING YAHOO FINANCE</a:t>
            </a:r>
            <a:endParaRPr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22A3CB8-EF4F-4A6C-82C4-8B19879D5B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3207" y="1126725"/>
            <a:ext cx="4160489" cy="2988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p99"/>
          <p:cNvSpPr txBox="1">
            <a:spLocks noGrp="1"/>
          </p:cNvSpPr>
          <p:nvPr>
            <p:ph type="ctrTitle"/>
          </p:nvPr>
        </p:nvSpPr>
        <p:spPr>
          <a:xfrm flipH="1">
            <a:off x="457200" y="452237"/>
            <a:ext cx="82296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TECHNICAL INDICATORS OVERVIEW</a:t>
            </a:r>
            <a:endParaRPr dirty="0"/>
          </a:p>
        </p:txBody>
      </p:sp>
      <p:sp>
        <p:nvSpPr>
          <p:cNvPr id="879" name="Google Shape;879;p99"/>
          <p:cNvSpPr txBox="1">
            <a:spLocks noGrp="1"/>
          </p:cNvSpPr>
          <p:nvPr>
            <p:ph type="ctrTitle" idx="2"/>
          </p:nvPr>
        </p:nvSpPr>
        <p:spPr>
          <a:xfrm>
            <a:off x="1737509" y="1607944"/>
            <a:ext cx="2629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AU" sz="2400" dirty="0"/>
              <a:t>EMA Cross Strat.</a:t>
            </a:r>
          </a:p>
        </p:txBody>
      </p:sp>
      <p:sp>
        <p:nvSpPr>
          <p:cNvPr id="881" name="Google Shape;881;p99"/>
          <p:cNvSpPr txBox="1">
            <a:spLocks noGrp="1"/>
          </p:cNvSpPr>
          <p:nvPr>
            <p:ph type="ctrTitle" idx="3"/>
          </p:nvPr>
        </p:nvSpPr>
        <p:spPr>
          <a:xfrm>
            <a:off x="1688979" y="3114166"/>
            <a:ext cx="2629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AU" sz="2400" b="1" dirty="0"/>
              <a:t>Bollinger Bands</a:t>
            </a:r>
          </a:p>
        </p:txBody>
      </p:sp>
      <p:sp>
        <p:nvSpPr>
          <p:cNvPr id="883" name="Google Shape;883;p99"/>
          <p:cNvSpPr txBox="1">
            <a:spLocks noGrp="1"/>
          </p:cNvSpPr>
          <p:nvPr>
            <p:ph type="ctrTitle" idx="5"/>
          </p:nvPr>
        </p:nvSpPr>
        <p:spPr>
          <a:xfrm>
            <a:off x="4366709" y="1592210"/>
            <a:ext cx="3540653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AU" sz="2400" dirty="0"/>
              <a:t>EMA of Daily Return Volatility</a:t>
            </a:r>
          </a:p>
        </p:txBody>
      </p:sp>
      <p:sp>
        <p:nvSpPr>
          <p:cNvPr id="885" name="Google Shape;885;p99"/>
          <p:cNvSpPr txBox="1">
            <a:spLocks noGrp="1"/>
          </p:cNvSpPr>
          <p:nvPr>
            <p:ph type="ctrTitle" idx="7"/>
          </p:nvPr>
        </p:nvSpPr>
        <p:spPr>
          <a:xfrm>
            <a:off x="4822436" y="3368044"/>
            <a:ext cx="2629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-AU" sz="2400" b="1" dirty="0"/>
              <a:t>On Balance Volume</a:t>
            </a:r>
            <a:br>
              <a:rPr lang="en-AU" b="1" dirty="0"/>
            </a:br>
            <a:endParaRPr dirty="0"/>
          </a:p>
        </p:txBody>
      </p:sp>
      <p:grpSp>
        <p:nvGrpSpPr>
          <p:cNvPr id="887" name="Google Shape;887;p99"/>
          <p:cNvGrpSpPr/>
          <p:nvPr/>
        </p:nvGrpSpPr>
        <p:grpSpPr>
          <a:xfrm>
            <a:off x="2802544" y="1330672"/>
            <a:ext cx="430341" cy="432332"/>
            <a:chOff x="-12199250" y="2530225"/>
            <a:chExt cx="352075" cy="353675"/>
          </a:xfrm>
        </p:grpSpPr>
        <p:sp>
          <p:nvSpPr>
            <p:cNvPr id="888" name="Google Shape;888;p99"/>
            <p:cNvSpPr/>
            <p:nvPr/>
          </p:nvSpPr>
          <p:spPr>
            <a:xfrm>
              <a:off x="-12055900" y="2530225"/>
              <a:ext cx="63025" cy="62250"/>
            </a:xfrm>
            <a:custGeom>
              <a:avLst/>
              <a:gdLst/>
              <a:ahLst/>
              <a:cxnLst/>
              <a:rect l="l" t="t" r="r" b="b"/>
              <a:pathLst>
                <a:path w="2521" h="2490" extrusionOk="0">
                  <a:moveTo>
                    <a:pt x="1292" y="883"/>
                  </a:moveTo>
                  <a:cubicBezTo>
                    <a:pt x="1512" y="883"/>
                    <a:pt x="1733" y="1072"/>
                    <a:pt x="1733" y="1292"/>
                  </a:cubicBezTo>
                  <a:cubicBezTo>
                    <a:pt x="1701" y="1513"/>
                    <a:pt x="1544" y="1702"/>
                    <a:pt x="1292" y="1702"/>
                  </a:cubicBezTo>
                  <a:cubicBezTo>
                    <a:pt x="1071" y="1702"/>
                    <a:pt x="914" y="1513"/>
                    <a:pt x="914" y="1292"/>
                  </a:cubicBezTo>
                  <a:cubicBezTo>
                    <a:pt x="914" y="1072"/>
                    <a:pt x="1103" y="883"/>
                    <a:pt x="1292" y="883"/>
                  </a:cubicBezTo>
                  <a:close/>
                  <a:moveTo>
                    <a:pt x="1260" y="1"/>
                  </a:moveTo>
                  <a:cubicBezTo>
                    <a:pt x="567" y="1"/>
                    <a:pt x="0" y="568"/>
                    <a:pt x="0" y="1261"/>
                  </a:cubicBezTo>
                  <a:cubicBezTo>
                    <a:pt x="0" y="1923"/>
                    <a:pt x="567" y="2490"/>
                    <a:pt x="1260" y="2490"/>
                  </a:cubicBezTo>
                  <a:cubicBezTo>
                    <a:pt x="1985" y="2490"/>
                    <a:pt x="2520" y="1923"/>
                    <a:pt x="2520" y="1261"/>
                  </a:cubicBezTo>
                  <a:cubicBezTo>
                    <a:pt x="2520" y="599"/>
                    <a:pt x="1985" y="1"/>
                    <a:pt x="12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99"/>
            <p:cNvSpPr/>
            <p:nvPr/>
          </p:nvSpPr>
          <p:spPr>
            <a:xfrm>
              <a:off x="-12116550" y="2592450"/>
              <a:ext cx="185900" cy="291450"/>
            </a:xfrm>
            <a:custGeom>
              <a:avLst/>
              <a:gdLst/>
              <a:ahLst/>
              <a:cxnLst/>
              <a:rect l="l" t="t" r="r" b="b"/>
              <a:pathLst>
                <a:path w="7436" h="11658" extrusionOk="0">
                  <a:moveTo>
                    <a:pt x="5135" y="851"/>
                  </a:moveTo>
                  <a:cubicBezTo>
                    <a:pt x="5388" y="1324"/>
                    <a:pt x="5419" y="1891"/>
                    <a:pt x="5230" y="2395"/>
                  </a:cubicBezTo>
                  <a:lnTo>
                    <a:pt x="3938" y="1765"/>
                  </a:lnTo>
                  <a:cubicBezTo>
                    <a:pt x="3875" y="1749"/>
                    <a:pt x="3812" y="1741"/>
                    <a:pt x="3749" y="1741"/>
                  </a:cubicBezTo>
                  <a:cubicBezTo>
                    <a:pt x="3686" y="1741"/>
                    <a:pt x="3623" y="1749"/>
                    <a:pt x="3560" y="1765"/>
                  </a:cubicBezTo>
                  <a:lnTo>
                    <a:pt x="2269" y="2395"/>
                  </a:lnTo>
                  <a:cubicBezTo>
                    <a:pt x="2048" y="1891"/>
                    <a:pt x="2080" y="1324"/>
                    <a:pt x="2300" y="851"/>
                  </a:cubicBezTo>
                  <a:close/>
                  <a:moveTo>
                    <a:pt x="4159" y="2742"/>
                  </a:moveTo>
                  <a:lnTo>
                    <a:pt x="4946" y="3151"/>
                  </a:lnTo>
                  <a:lnTo>
                    <a:pt x="4253" y="7530"/>
                  </a:lnTo>
                  <a:lnTo>
                    <a:pt x="3308" y="7530"/>
                  </a:lnTo>
                  <a:lnTo>
                    <a:pt x="2552" y="3151"/>
                  </a:lnTo>
                  <a:lnTo>
                    <a:pt x="3340" y="2742"/>
                  </a:lnTo>
                  <a:lnTo>
                    <a:pt x="3340" y="4569"/>
                  </a:lnTo>
                  <a:cubicBezTo>
                    <a:pt x="3340" y="4789"/>
                    <a:pt x="3529" y="5010"/>
                    <a:pt x="3718" y="5010"/>
                  </a:cubicBezTo>
                  <a:cubicBezTo>
                    <a:pt x="3970" y="5010"/>
                    <a:pt x="4159" y="4789"/>
                    <a:pt x="4159" y="4569"/>
                  </a:cubicBezTo>
                  <a:lnTo>
                    <a:pt x="4159" y="2742"/>
                  </a:lnTo>
                  <a:close/>
                  <a:moveTo>
                    <a:pt x="5388" y="8318"/>
                  </a:moveTo>
                  <a:cubicBezTo>
                    <a:pt x="5608" y="8318"/>
                    <a:pt x="5766" y="8507"/>
                    <a:pt x="5766" y="8727"/>
                  </a:cubicBezTo>
                  <a:lnTo>
                    <a:pt x="5766" y="9169"/>
                  </a:lnTo>
                  <a:lnTo>
                    <a:pt x="1638" y="9169"/>
                  </a:lnTo>
                  <a:lnTo>
                    <a:pt x="1638" y="8727"/>
                  </a:lnTo>
                  <a:cubicBezTo>
                    <a:pt x="1638" y="8507"/>
                    <a:pt x="1827" y="8318"/>
                    <a:pt x="2080" y="8318"/>
                  </a:cubicBezTo>
                  <a:close/>
                  <a:moveTo>
                    <a:pt x="6207" y="9956"/>
                  </a:moveTo>
                  <a:cubicBezTo>
                    <a:pt x="6459" y="9956"/>
                    <a:pt x="6616" y="10145"/>
                    <a:pt x="6616" y="10397"/>
                  </a:cubicBezTo>
                  <a:lnTo>
                    <a:pt x="6616" y="10838"/>
                  </a:lnTo>
                  <a:lnTo>
                    <a:pt x="819" y="10838"/>
                  </a:lnTo>
                  <a:lnTo>
                    <a:pt x="819" y="10397"/>
                  </a:lnTo>
                  <a:cubicBezTo>
                    <a:pt x="819" y="10145"/>
                    <a:pt x="1008" y="9956"/>
                    <a:pt x="1260" y="9956"/>
                  </a:cubicBezTo>
                  <a:close/>
                  <a:moveTo>
                    <a:pt x="2080" y="1"/>
                  </a:moveTo>
                  <a:cubicBezTo>
                    <a:pt x="1922" y="1"/>
                    <a:pt x="1796" y="64"/>
                    <a:pt x="1733" y="190"/>
                  </a:cubicBezTo>
                  <a:cubicBezTo>
                    <a:pt x="1134" y="1040"/>
                    <a:pt x="1134" y="2143"/>
                    <a:pt x="1670" y="3057"/>
                  </a:cubicBezTo>
                  <a:lnTo>
                    <a:pt x="2426" y="7530"/>
                  </a:lnTo>
                  <a:lnTo>
                    <a:pt x="2080" y="7530"/>
                  </a:lnTo>
                  <a:cubicBezTo>
                    <a:pt x="1418" y="7530"/>
                    <a:pt x="819" y="8066"/>
                    <a:pt x="819" y="8759"/>
                  </a:cubicBezTo>
                  <a:lnTo>
                    <a:pt x="819" y="9232"/>
                  </a:lnTo>
                  <a:cubicBezTo>
                    <a:pt x="347" y="9389"/>
                    <a:pt x="0" y="9862"/>
                    <a:pt x="0" y="10429"/>
                  </a:cubicBezTo>
                  <a:lnTo>
                    <a:pt x="0" y="11248"/>
                  </a:lnTo>
                  <a:cubicBezTo>
                    <a:pt x="0" y="11500"/>
                    <a:pt x="189" y="11657"/>
                    <a:pt x="378" y="11657"/>
                  </a:cubicBezTo>
                  <a:lnTo>
                    <a:pt x="6994" y="11657"/>
                  </a:lnTo>
                  <a:cubicBezTo>
                    <a:pt x="7246" y="11657"/>
                    <a:pt x="7435" y="11437"/>
                    <a:pt x="7435" y="11248"/>
                  </a:cubicBezTo>
                  <a:lnTo>
                    <a:pt x="7435" y="10429"/>
                  </a:lnTo>
                  <a:cubicBezTo>
                    <a:pt x="7435" y="9862"/>
                    <a:pt x="7089" y="9452"/>
                    <a:pt x="6616" y="9232"/>
                  </a:cubicBezTo>
                  <a:lnTo>
                    <a:pt x="6616" y="8759"/>
                  </a:lnTo>
                  <a:cubicBezTo>
                    <a:pt x="6616" y="8066"/>
                    <a:pt x="6049" y="7530"/>
                    <a:pt x="5388" y="7530"/>
                  </a:cubicBezTo>
                  <a:lnTo>
                    <a:pt x="5041" y="7530"/>
                  </a:lnTo>
                  <a:lnTo>
                    <a:pt x="5766" y="3057"/>
                  </a:lnTo>
                  <a:cubicBezTo>
                    <a:pt x="6333" y="2206"/>
                    <a:pt x="6301" y="1072"/>
                    <a:pt x="5734" y="190"/>
                  </a:cubicBezTo>
                  <a:cubicBezTo>
                    <a:pt x="5671" y="64"/>
                    <a:pt x="5545" y="1"/>
                    <a:pt x="538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99"/>
            <p:cNvSpPr/>
            <p:nvPr/>
          </p:nvSpPr>
          <p:spPr>
            <a:xfrm>
              <a:off x="-11950375" y="2633400"/>
              <a:ext cx="103200" cy="102425"/>
            </a:xfrm>
            <a:custGeom>
              <a:avLst/>
              <a:gdLst/>
              <a:ahLst/>
              <a:cxnLst/>
              <a:rect l="l" t="t" r="r" b="b"/>
              <a:pathLst>
                <a:path w="4128" h="4097" extrusionOk="0">
                  <a:moveTo>
                    <a:pt x="2017" y="1324"/>
                  </a:moveTo>
                  <a:lnTo>
                    <a:pt x="2206" y="1671"/>
                  </a:lnTo>
                  <a:cubicBezTo>
                    <a:pt x="2238" y="1734"/>
                    <a:pt x="2332" y="1828"/>
                    <a:pt x="2395" y="1860"/>
                  </a:cubicBezTo>
                  <a:lnTo>
                    <a:pt x="2742" y="2049"/>
                  </a:lnTo>
                  <a:lnTo>
                    <a:pt x="2395" y="2269"/>
                  </a:lnTo>
                  <a:cubicBezTo>
                    <a:pt x="2332" y="2301"/>
                    <a:pt x="2238" y="2364"/>
                    <a:pt x="2206" y="2458"/>
                  </a:cubicBezTo>
                  <a:lnTo>
                    <a:pt x="2017" y="2805"/>
                  </a:lnTo>
                  <a:lnTo>
                    <a:pt x="1797" y="2458"/>
                  </a:lnTo>
                  <a:cubicBezTo>
                    <a:pt x="1765" y="2364"/>
                    <a:pt x="1702" y="2301"/>
                    <a:pt x="1607" y="2269"/>
                  </a:cubicBezTo>
                  <a:lnTo>
                    <a:pt x="1261" y="2049"/>
                  </a:lnTo>
                  <a:lnTo>
                    <a:pt x="1607" y="1860"/>
                  </a:lnTo>
                  <a:cubicBezTo>
                    <a:pt x="1702" y="1828"/>
                    <a:pt x="1765" y="1734"/>
                    <a:pt x="1797" y="1671"/>
                  </a:cubicBezTo>
                  <a:lnTo>
                    <a:pt x="2017" y="1324"/>
                  </a:lnTo>
                  <a:close/>
                  <a:moveTo>
                    <a:pt x="2049" y="1"/>
                  </a:moveTo>
                  <a:cubicBezTo>
                    <a:pt x="1891" y="1"/>
                    <a:pt x="1734" y="95"/>
                    <a:pt x="1702" y="253"/>
                  </a:cubicBezTo>
                  <a:lnTo>
                    <a:pt x="1229" y="1230"/>
                  </a:lnTo>
                  <a:lnTo>
                    <a:pt x="221" y="1702"/>
                  </a:lnTo>
                  <a:cubicBezTo>
                    <a:pt x="64" y="1797"/>
                    <a:pt x="1" y="1891"/>
                    <a:pt x="1" y="2049"/>
                  </a:cubicBezTo>
                  <a:cubicBezTo>
                    <a:pt x="1" y="2206"/>
                    <a:pt x="64" y="2364"/>
                    <a:pt x="221" y="2427"/>
                  </a:cubicBezTo>
                  <a:lnTo>
                    <a:pt x="1229" y="2899"/>
                  </a:lnTo>
                  <a:lnTo>
                    <a:pt x="1702" y="3876"/>
                  </a:lnTo>
                  <a:cubicBezTo>
                    <a:pt x="1765" y="4034"/>
                    <a:pt x="1891" y="4097"/>
                    <a:pt x="2049" y="4097"/>
                  </a:cubicBezTo>
                  <a:cubicBezTo>
                    <a:pt x="2206" y="4097"/>
                    <a:pt x="2364" y="4034"/>
                    <a:pt x="2395" y="3876"/>
                  </a:cubicBezTo>
                  <a:lnTo>
                    <a:pt x="2868" y="2899"/>
                  </a:lnTo>
                  <a:lnTo>
                    <a:pt x="3907" y="2427"/>
                  </a:lnTo>
                  <a:cubicBezTo>
                    <a:pt x="4065" y="2332"/>
                    <a:pt x="4128" y="2206"/>
                    <a:pt x="4128" y="2049"/>
                  </a:cubicBezTo>
                  <a:cubicBezTo>
                    <a:pt x="4128" y="1891"/>
                    <a:pt x="4065" y="1734"/>
                    <a:pt x="3907" y="1702"/>
                  </a:cubicBezTo>
                  <a:lnTo>
                    <a:pt x="2868" y="1230"/>
                  </a:lnTo>
                  <a:lnTo>
                    <a:pt x="2395" y="253"/>
                  </a:lnTo>
                  <a:cubicBezTo>
                    <a:pt x="2332" y="95"/>
                    <a:pt x="2206" y="1"/>
                    <a:pt x="20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99"/>
            <p:cNvSpPr/>
            <p:nvPr/>
          </p:nvSpPr>
          <p:spPr>
            <a:xfrm>
              <a:off x="-12199250" y="2633400"/>
              <a:ext cx="103200" cy="102425"/>
            </a:xfrm>
            <a:custGeom>
              <a:avLst/>
              <a:gdLst/>
              <a:ahLst/>
              <a:cxnLst/>
              <a:rect l="l" t="t" r="r" b="b"/>
              <a:pathLst>
                <a:path w="4128" h="4097" extrusionOk="0">
                  <a:moveTo>
                    <a:pt x="2048" y="1324"/>
                  </a:moveTo>
                  <a:lnTo>
                    <a:pt x="2237" y="1671"/>
                  </a:lnTo>
                  <a:cubicBezTo>
                    <a:pt x="2269" y="1734"/>
                    <a:pt x="2363" y="1828"/>
                    <a:pt x="2426" y="1860"/>
                  </a:cubicBezTo>
                  <a:lnTo>
                    <a:pt x="2804" y="2049"/>
                  </a:lnTo>
                  <a:lnTo>
                    <a:pt x="2426" y="2269"/>
                  </a:lnTo>
                  <a:cubicBezTo>
                    <a:pt x="2363" y="2301"/>
                    <a:pt x="2269" y="2364"/>
                    <a:pt x="2237" y="2458"/>
                  </a:cubicBezTo>
                  <a:lnTo>
                    <a:pt x="2048" y="2805"/>
                  </a:lnTo>
                  <a:lnTo>
                    <a:pt x="1859" y="2458"/>
                  </a:lnTo>
                  <a:cubicBezTo>
                    <a:pt x="1796" y="2364"/>
                    <a:pt x="1733" y="2301"/>
                    <a:pt x="1638" y="2269"/>
                  </a:cubicBezTo>
                  <a:lnTo>
                    <a:pt x="1292" y="2049"/>
                  </a:lnTo>
                  <a:lnTo>
                    <a:pt x="1638" y="1860"/>
                  </a:lnTo>
                  <a:cubicBezTo>
                    <a:pt x="1733" y="1828"/>
                    <a:pt x="1796" y="1734"/>
                    <a:pt x="1859" y="1671"/>
                  </a:cubicBezTo>
                  <a:lnTo>
                    <a:pt x="2048" y="1324"/>
                  </a:lnTo>
                  <a:close/>
                  <a:moveTo>
                    <a:pt x="2079" y="1"/>
                  </a:moveTo>
                  <a:cubicBezTo>
                    <a:pt x="1922" y="1"/>
                    <a:pt x="1764" y="95"/>
                    <a:pt x="1733" y="253"/>
                  </a:cubicBezTo>
                  <a:lnTo>
                    <a:pt x="1260" y="1230"/>
                  </a:lnTo>
                  <a:lnTo>
                    <a:pt x="221" y="1702"/>
                  </a:lnTo>
                  <a:cubicBezTo>
                    <a:pt x="63" y="1797"/>
                    <a:pt x="0" y="1891"/>
                    <a:pt x="0" y="2049"/>
                  </a:cubicBezTo>
                  <a:cubicBezTo>
                    <a:pt x="0" y="2206"/>
                    <a:pt x="63" y="2364"/>
                    <a:pt x="221" y="2427"/>
                  </a:cubicBezTo>
                  <a:lnTo>
                    <a:pt x="1260" y="2899"/>
                  </a:lnTo>
                  <a:lnTo>
                    <a:pt x="1733" y="3876"/>
                  </a:lnTo>
                  <a:cubicBezTo>
                    <a:pt x="1796" y="4034"/>
                    <a:pt x="1922" y="4097"/>
                    <a:pt x="2079" y="4097"/>
                  </a:cubicBezTo>
                  <a:cubicBezTo>
                    <a:pt x="2237" y="4097"/>
                    <a:pt x="2395" y="4034"/>
                    <a:pt x="2426" y="3876"/>
                  </a:cubicBezTo>
                  <a:lnTo>
                    <a:pt x="2899" y="2899"/>
                  </a:lnTo>
                  <a:lnTo>
                    <a:pt x="3907" y="2427"/>
                  </a:lnTo>
                  <a:cubicBezTo>
                    <a:pt x="4033" y="2364"/>
                    <a:pt x="4127" y="2206"/>
                    <a:pt x="4127" y="2049"/>
                  </a:cubicBezTo>
                  <a:cubicBezTo>
                    <a:pt x="4127" y="1891"/>
                    <a:pt x="4033" y="1734"/>
                    <a:pt x="3907" y="1702"/>
                  </a:cubicBezTo>
                  <a:lnTo>
                    <a:pt x="2899" y="1230"/>
                  </a:lnTo>
                  <a:lnTo>
                    <a:pt x="2426" y="253"/>
                  </a:lnTo>
                  <a:cubicBezTo>
                    <a:pt x="2363" y="95"/>
                    <a:pt x="2237" y="1"/>
                    <a:pt x="207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2" name="Google Shape;892;p99"/>
          <p:cNvGrpSpPr/>
          <p:nvPr/>
        </p:nvGrpSpPr>
        <p:grpSpPr>
          <a:xfrm>
            <a:off x="5948698" y="1399852"/>
            <a:ext cx="376675" cy="375204"/>
            <a:chOff x="-42062025" y="2316000"/>
            <a:chExt cx="319000" cy="317700"/>
          </a:xfrm>
        </p:grpSpPr>
        <p:sp>
          <p:nvSpPr>
            <p:cNvPr id="893" name="Google Shape;893;p99"/>
            <p:cNvSpPr/>
            <p:nvPr/>
          </p:nvSpPr>
          <p:spPr>
            <a:xfrm>
              <a:off x="-41965150" y="2477075"/>
              <a:ext cx="124475" cy="112675"/>
            </a:xfrm>
            <a:custGeom>
              <a:avLst/>
              <a:gdLst/>
              <a:ahLst/>
              <a:cxnLst/>
              <a:rect l="l" t="t" r="r" b="b"/>
              <a:pathLst>
                <a:path w="4979" h="4507" extrusionOk="0">
                  <a:moveTo>
                    <a:pt x="2521" y="1371"/>
                  </a:moveTo>
                  <a:lnTo>
                    <a:pt x="2773" y="1812"/>
                  </a:lnTo>
                  <a:cubicBezTo>
                    <a:pt x="2836" y="1938"/>
                    <a:pt x="2931" y="2001"/>
                    <a:pt x="3088" y="2064"/>
                  </a:cubicBezTo>
                  <a:lnTo>
                    <a:pt x="3592" y="2127"/>
                  </a:lnTo>
                  <a:lnTo>
                    <a:pt x="3151" y="2473"/>
                  </a:lnTo>
                  <a:cubicBezTo>
                    <a:pt x="3088" y="2568"/>
                    <a:pt x="2994" y="2725"/>
                    <a:pt x="3057" y="2851"/>
                  </a:cubicBezTo>
                  <a:lnTo>
                    <a:pt x="3120" y="3355"/>
                  </a:lnTo>
                  <a:lnTo>
                    <a:pt x="2679" y="3103"/>
                  </a:lnTo>
                  <a:cubicBezTo>
                    <a:pt x="2631" y="3072"/>
                    <a:pt x="2568" y="3056"/>
                    <a:pt x="2501" y="3056"/>
                  </a:cubicBezTo>
                  <a:cubicBezTo>
                    <a:pt x="2434" y="3056"/>
                    <a:pt x="2364" y="3072"/>
                    <a:pt x="2301" y="3103"/>
                  </a:cubicBezTo>
                  <a:lnTo>
                    <a:pt x="1860" y="3355"/>
                  </a:lnTo>
                  <a:lnTo>
                    <a:pt x="1954" y="2851"/>
                  </a:lnTo>
                  <a:cubicBezTo>
                    <a:pt x="1986" y="2725"/>
                    <a:pt x="1891" y="2568"/>
                    <a:pt x="1828" y="2473"/>
                  </a:cubicBezTo>
                  <a:lnTo>
                    <a:pt x="1481" y="2127"/>
                  </a:lnTo>
                  <a:lnTo>
                    <a:pt x="1986" y="2064"/>
                  </a:lnTo>
                  <a:cubicBezTo>
                    <a:pt x="2112" y="2064"/>
                    <a:pt x="2206" y="1938"/>
                    <a:pt x="2301" y="1812"/>
                  </a:cubicBezTo>
                  <a:lnTo>
                    <a:pt x="2521" y="1371"/>
                  </a:lnTo>
                  <a:close/>
                  <a:moveTo>
                    <a:pt x="2474" y="0"/>
                  </a:moveTo>
                  <a:cubicBezTo>
                    <a:pt x="2332" y="0"/>
                    <a:pt x="2190" y="79"/>
                    <a:pt x="2112" y="236"/>
                  </a:cubicBezTo>
                  <a:lnTo>
                    <a:pt x="1576" y="1276"/>
                  </a:lnTo>
                  <a:lnTo>
                    <a:pt x="473" y="1434"/>
                  </a:lnTo>
                  <a:cubicBezTo>
                    <a:pt x="127" y="1465"/>
                    <a:pt x="1" y="1906"/>
                    <a:pt x="253" y="2127"/>
                  </a:cubicBezTo>
                  <a:lnTo>
                    <a:pt x="1040" y="2914"/>
                  </a:lnTo>
                  <a:lnTo>
                    <a:pt x="851" y="4017"/>
                  </a:lnTo>
                  <a:cubicBezTo>
                    <a:pt x="802" y="4291"/>
                    <a:pt x="1028" y="4506"/>
                    <a:pt x="1249" y="4506"/>
                  </a:cubicBezTo>
                  <a:cubicBezTo>
                    <a:pt x="1308" y="4506"/>
                    <a:pt x="1366" y="4491"/>
                    <a:pt x="1418" y="4458"/>
                  </a:cubicBezTo>
                  <a:lnTo>
                    <a:pt x="2427" y="3954"/>
                  </a:lnTo>
                  <a:lnTo>
                    <a:pt x="3403" y="4458"/>
                  </a:lnTo>
                  <a:cubicBezTo>
                    <a:pt x="3465" y="4489"/>
                    <a:pt x="3528" y="4503"/>
                    <a:pt x="3589" y="4503"/>
                  </a:cubicBezTo>
                  <a:cubicBezTo>
                    <a:pt x="3839" y="4503"/>
                    <a:pt x="4052" y="4270"/>
                    <a:pt x="4002" y="4017"/>
                  </a:cubicBezTo>
                  <a:lnTo>
                    <a:pt x="3781" y="2914"/>
                  </a:lnTo>
                  <a:lnTo>
                    <a:pt x="4569" y="2127"/>
                  </a:lnTo>
                  <a:cubicBezTo>
                    <a:pt x="4978" y="1906"/>
                    <a:pt x="4821" y="1465"/>
                    <a:pt x="4474" y="1434"/>
                  </a:cubicBezTo>
                  <a:lnTo>
                    <a:pt x="3372" y="1276"/>
                  </a:lnTo>
                  <a:lnTo>
                    <a:pt x="2836" y="236"/>
                  </a:lnTo>
                  <a:cubicBezTo>
                    <a:pt x="2757" y="79"/>
                    <a:pt x="2616" y="0"/>
                    <a:pt x="24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99"/>
            <p:cNvSpPr/>
            <p:nvPr/>
          </p:nvSpPr>
          <p:spPr>
            <a:xfrm>
              <a:off x="-42062025" y="2316000"/>
              <a:ext cx="319000" cy="317700"/>
            </a:xfrm>
            <a:custGeom>
              <a:avLst/>
              <a:gdLst/>
              <a:ahLst/>
              <a:cxnLst/>
              <a:rect l="l" t="t" r="r" b="b"/>
              <a:pathLst>
                <a:path w="12760" h="12708" extrusionOk="0">
                  <a:moveTo>
                    <a:pt x="9610" y="851"/>
                  </a:moveTo>
                  <a:lnTo>
                    <a:pt x="8129" y="2615"/>
                  </a:lnTo>
                  <a:cubicBezTo>
                    <a:pt x="8097" y="2584"/>
                    <a:pt x="8034" y="2584"/>
                    <a:pt x="7940" y="2584"/>
                  </a:cubicBezTo>
                  <a:lnTo>
                    <a:pt x="4821" y="2584"/>
                  </a:lnTo>
                  <a:cubicBezTo>
                    <a:pt x="4758" y="2584"/>
                    <a:pt x="4726" y="2584"/>
                    <a:pt x="4632" y="2615"/>
                  </a:cubicBezTo>
                  <a:lnTo>
                    <a:pt x="3183" y="851"/>
                  </a:lnTo>
                  <a:close/>
                  <a:moveTo>
                    <a:pt x="7530" y="3371"/>
                  </a:moveTo>
                  <a:lnTo>
                    <a:pt x="6396" y="4726"/>
                  </a:lnTo>
                  <a:lnTo>
                    <a:pt x="5293" y="3371"/>
                  </a:lnTo>
                  <a:close/>
                  <a:moveTo>
                    <a:pt x="10555" y="1009"/>
                  </a:moveTo>
                  <a:lnTo>
                    <a:pt x="11783" y="2237"/>
                  </a:lnTo>
                  <a:lnTo>
                    <a:pt x="8759" y="5923"/>
                  </a:lnTo>
                  <a:cubicBezTo>
                    <a:pt x="8255" y="5545"/>
                    <a:pt x="7719" y="5262"/>
                    <a:pt x="7121" y="5136"/>
                  </a:cubicBezTo>
                  <a:lnTo>
                    <a:pt x="10555" y="1009"/>
                  </a:lnTo>
                  <a:close/>
                  <a:moveTo>
                    <a:pt x="2269" y="1040"/>
                  </a:moveTo>
                  <a:lnTo>
                    <a:pt x="5703" y="5199"/>
                  </a:lnTo>
                  <a:cubicBezTo>
                    <a:pt x="5104" y="5293"/>
                    <a:pt x="4506" y="5545"/>
                    <a:pt x="4033" y="5986"/>
                  </a:cubicBezTo>
                  <a:cubicBezTo>
                    <a:pt x="3214" y="4947"/>
                    <a:pt x="1040" y="2269"/>
                    <a:pt x="1040" y="2269"/>
                  </a:cubicBezTo>
                  <a:lnTo>
                    <a:pt x="2269" y="1040"/>
                  </a:lnTo>
                  <a:close/>
                  <a:moveTo>
                    <a:pt x="6349" y="5978"/>
                  </a:moveTo>
                  <a:cubicBezTo>
                    <a:pt x="7097" y="5978"/>
                    <a:pt x="7845" y="6254"/>
                    <a:pt x="8412" y="6805"/>
                  </a:cubicBezTo>
                  <a:lnTo>
                    <a:pt x="8538" y="6932"/>
                  </a:lnTo>
                  <a:cubicBezTo>
                    <a:pt x="8633" y="7026"/>
                    <a:pt x="8727" y="7152"/>
                    <a:pt x="8822" y="7278"/>
                  </a:cubicBezTo>
                  <a:cubicBezTo>
                    <a:pt x="9452" y="8097"/>
                    <a:pt x="9484" y="9168"/>
                    <a:pt x="9137" y="10082"/>
                  </a:cubicBezTo>
                  <a:cubicBezTo>
                    <a:pt x="8662" y="11199"/>
                    <a:pt x="7524" y="11885"/>
                    <a:pt x="6358" y="11885"/>
                  </a:cubicBezTo>
                  <a:cubicBezTo>
                    <a:pt x="5978" y="11885"/>
                    <a:pt x="5595" y="11812"/>
                    <a:pt x="5230" y="11657"/>
                  </a:cubicBezTo>
                  <a:cubicBezTo>
                    <a:pt x="3340" y="10870"/>
                    <a:pt x="2805" y="8412"/>
                    <a:pt x="4159" y="6932"/>
                  </a:cubicBezTo>
                  <a:lnTo>
                    <a:pt x="4285" y="6805"/>
                  </a:lnTo>
                  <a:cubicBezTo>
                    <a:pt x="4852" y="6254"/>
                    <a:pt x="5601" y="5978"/>
                    <a:pt x="6349" y="5978"/>
                  </a:cubicBezTo>
                  <a:close/>
                  <a:moveTo>
                    <a:pt x="2269" y="0"/>
                  </a:moveTo>
                  <a:cubicBezTo>
                    <a:pt x="2143" y="0"/>
                    <a:pt x="2048" y="32"/>
                    <a:pt x="1954" y="95"/>
                  </a:cubicBezTo>
                  <a:lnTo>
                    <a:pt x="158" y="1922"/>
                  </a:lnTo>
                  <a:cubicBezTo>
                    <a:pt x="1" y="2080"/>
                    <a:pt x="1" y="2300"/>
                    <a:pt x="95" y="2458"/>
                  </a:cubicBezTo>
                  <a:lnTo>
                    <a:pt x="3372" y="6522"/>
                  </a:lnTo>
                  <a:cubicBezTo>
                    <a:pt x="1985" y="8255"/>
                    <a:pt x="2395" y="10807"/>
                    <a:pt x="4254" y="12035"/>
                  </a:cubicBezTo>
                  <a:cubicBezTo>
                    <a:pt x="4911" y="12489"/>
                    <a:pt x="5659" y="12708"/>
                    <a:pt x="6397" y="12708"/>
                  </a:cubicBezTo>
                  <a:cubicBezTo>
                    <a:pt x="7606" y="12708"/>
                    <a:pt x="8791" y="12122"/>
                    <a:pt x="9515" y="11027"/>
                  </a:cubicBezTo>
                  <a:cubicBezTo>
                    <a:pt x="10429" y="9641"/>
                    <a:pt x="10397" y="7814"/>
                    <a:pt x="9326" y="6522"/>
                  </a:cubicBezTo>
                  <a:lnTo>
                    <a:pt x="12634" y="2458"/>
                  </a:lnTo>
                  <a:cubicBezTo>
                    <a:pt x="12760" y="2300"/>
                    <a:pt x="12760" y="2080"/>
                    <a:pt x="12603" y="1922"/>
                  </a:cubicBezTo>
                  <a:lnTo>
                    <a:pt x="10775" y="95"/>
                  </a:lnTo>
                  <a:cubicBezTo>
                    <a:pt x="10712" y="32"/>
                    <a:pt x="10555" y="0"/>
                    <a:pt x="1042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5" name="Google Shape;895;p99"/>
          <p:cNvGrpSpPr/>
          <p:nvPr/>
        </p:nvGrpSpPr>
        <p:grpSpPr>
          <a:xfrm>
            <a:off x="2836237" y="2959468"/>
            <a:ext cx="360081" cy="360025"/>
            <a:chOff x="5648375" y="1427025"/>
            <a:chExt cx="483200" cy="483125"/>
          </a:xfrm>
        </p:grpSpPr>
        <p:sp>
          <p:nvSpPr>
            <p:cNvPr id="896" name="Google Shape;896;p99"/>
            <p:cNvSpPr/>
            <p:nvPr/>
          </p:nvSpPr>
          <p:spPr>
            <a:xfrm>
              <a:off x="5801075" y="1484625"/>
              <a:ext cx="177725" cy="162475"/>
            </a:xfrm>
            <a:custGeom>
              <a:avLst/>
              <a:gdLst/>
              <a:ahLst/>
              <a:cxnLst/>
              <a:rect l="l" t="t" r="r" b="b"/>
              <a:pathLst>
                <a:path w="7109" h="6499" extrusionOk="0">
                  <a:moveTo>
                    <a:pt x="3554" y="1845"/>
                  </a:moveTo>
                  <a:lnTo>
                    <a:pt x="3920" y="2582"/>
                  </a:lnTo>
                  <a:cubicBezTo>
                    <a:pt x="4001" y="2751"/>
                    <a:pt x="4161" y="2866"/>
                    <a:pt x="4345" y="2893"/>
                  </a:cubicBezTo>
                  <a:lnTo>
                    <a:pt x="5158" y="3011"/>
                  </a:lnTo>
                  <a:lnTo>
                    <a:pt x="4569" y="3584"/>
                  </a:lnTo>
                  <a:cubicBezTo>
                    <a:pt x="4436" y="3714"/>
                    <a:pt x="4376" y="3901"/>
                    <a:pt x="4406" y="4086"/>
                  </a:cubicBezTo>
                  <a:lnTo>
                    <a:pt x="4545" y="4898"/>
                  </a:lnTo>
                  <a:lnTo>
                    <a:pt x="3820" y="4514"/>
                  </a:lnTo>
                  <a:cubicBezTo>
                    <a:pt x="3737" y="4469"/>
                    <a:pt x="3646" y="4446"/>
                    <a:pt x="3555" y="4446"/>
                  </a:cubicBezTo>
                  <a:cubicBezTo>
                    <a:pt x="3464" y="4446"/>
                    <a:pt x="3373" y="4469"/>
                    <a:pt x="3292" y="4514"/>
                  </a:cubicBezTo>
                  <a:lnTo>
                    <a:pt x="2561" y="4895"/>
                  </a:lnTo>
                  <a:lnTo>
                    <a:pt x="2703" y="4086"/>
                  </a:lnTo>
                  <a:cubicBezTo>
                    <a:pt x="2733" y="3901"/>
                    <a:pt x="2673" y="3714"/>
                    <a:pt x="2540" y="3584"/>
                  </a:cubicBezTo>
                  <a:lnTo>
                    <a:pt x="1951" y="3011"/>
                  </a:lnTo>
                  <a:lnTo>
                    <a:pt x="2763" y="2893"/>
                  </a:lnTo>
                  <a:cubicBezTo>
                    <a:pt x="2947" y="2866"/>
                    <a:pt x="3107" y="2751"/>
                    <a:pt x="3192" y="2582"/>
                  </a:cubicBezTo>
                  <a:lnTo>
                    <a:pt x="3554" y="1845"/>
                  </a:lnTo>
                  <a:close/>
                  <a:moveTo>
                    <a:pt x="3554" y="0"/>
                  </a:moveTo>
                  <a:cubicBezTo>
                    <a:pt x="3353" y="0"/>
                    <a:pt x="3151" y="106"/>
                    <a:pt x="3047" y="317"/>
                  </a:cubicBezTo>
                  <a:lnTo>
                    <a:pt x="2307" y="1815"/>
                  </a:lnTo>
                  <a:lnTo>
                    <a:pt x="653" y="2056"/>
                  </a:lnTo>
                  <a:cubicBezTo>
                    <a:pt x="188" y="2123"/>
                    <a:pt x="0" y="2694"/>
                    <a:pt x="339" y="3023"/>
                  </a:cubicBezTo>
                  <a:lnTo>
                    <a:pt x="1537" y="4188"/>
                  </a:lnTo>
                  <a:lnTo>
                    <a:pt x="1253" y="5837"/>
                  </a:lnTo>
                  <a:cubicBezTo>
                    <a:pt x="1191" y="6202"/>
                    <a:pt x="1480" y="6499"/>
                    <a:pt x="1809" y="6499"/>
                  </a:cubicBezTo>
                  <a:cubicBezTo>
                    <a:pt x="1897" y="6499"/>
                    <a:pt x="1987" y="6478"/>
                    <a:pt x="2075" y="6432"/>
                  </a:cubicBezTo>
                  <a:lnTo>
                    <a:pt x="3554" y="5656"/>
                  </a:lnTo>
                  <a:lnTo>
                    <a:pt x="5034" y="6432"/>
                  </a:lnTo>
                  <a:cubicBezTo>
                    <a:pt x="5121" y="6478"/>
                    <a:pt x="5212" y="6499"/>
                    <a:pt x="5299" y="6499"/>
                  </a:cubicBezTo>
                  <a:cubicBezTo>
                    <a:pt x="5629" y="6499"/>
                    <a:pt x="5917" y="6202"/>
                    <a:pt x="5855" y="5837"/>
                  </a:cubicBezTo>
                  <a:lnTo>
                    <a:pt x="5574" y="4188"/>
                  </a:lnTo>
                  <a:lnTo>
                    <a:pt x="6770" y="3023"/>
                  </a:lnTo>
                  <a:cubicBezTo>
                    <a:pt x="7108" y="2694"/>
                    <a:pt x="6921" y="2123"/>
                    <a:pt x="6456" y="2056"/>
                  </a:cubicBezTo>
                  <a:lnTo>
                    <a:pt x="4801" y="1815"/>
                  </a:lnTo>
                  <a:lnTo>
                    <a:pt x="4062" y="317"/>
                  </a:lnTo>
                  <a:cubicBezTo>
                    <a:pt x="3957" y="106"/>
                    <a:pt x="3756" y="0"/>
                    <a:pt x="35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897" name="Google Shape;897;p99"/>
            <p:cNvSpPr/>
            <p:nvPr/>
          </p:nvSpPr>
          <p:spPr>
            <a:xfrm>
              <a:off x="5648375" y="1427025"/>
              <a:ext cx="483200" cy="483125"/>
            </a:xfrm>
            <a:custGeom>
              <a:avLst/>
              <a:gdLst/>
              <a:ahLst/>
              <a:cxnLst/>
              <a:rect l="l" t="t" r="r" b="b"/>
              <a:pathLst>
                <a:path w="19328" h="19325" extrusionOk="0">
                  <a:moveTo>
                    <a:pt x="2265" y="2304"/>
                  </a:moveTo>
                  <a:cubicBezTo>
                    <a:pt x="2890" y="2304"/>
                    <a:pt x="3397" y="2808"/>
                    <a:pt x="3397" y="3437"/>
                  </a:cubicBezTo>
                  <a:lnTo>
                    <a:pt x="3397" y="7398"/>
                  </a:lnTo>
                  <a:lnTo>
                    <a:pt x="3397" y="7474"/>
                  </a:lnTo>
                  <a:lnTo>
                    <a:pt x="1637" y="6299"/>
                  </a:lnTo>
                  <a:cubicBezTo>
                    <a:pt x="1320" y="6088"/>
                    <a:pt x="1129" y="5734"/>
                    <a:pt x="1132" y="5357"/>
                  </a:cubicBezTo>
                  <a:lnTo>
                    <a:pt x="1132" y="3437"/>
                  </a:lnTo>
                  <a:cubicBezTo>
                    <a:pt x="1132" y="2808"/>
                    <a:pt x="1640" y="2304"/>
                    <a:pt x="2265" y="2304"/>
                  </a:cubicBezTo>
                  <a:close/>
                  <a:moveTo>
                    <a:pt x="17060" y="2304"/>
                  </a:moveTo>
                  <a:cubicBezTo>
                    <a:pt x="17685" y="2304"/>
                    <a:pt x="18192" y="2808"/>
                    <a:pt x="18192" y="3437"/>
                  </a:cubicBezTo>
                  <a:lnTo>
                    <a:pt x="18192" y="5357"/>
                  </a:lnTo>
                  <a:cubicBezTo>
                    <a:pt x="18192" y="5737"/>
                    <a:pt x="18005" y="6091"/>
                    <a:pt x="17688" y="6302"/>
                  </a:cubicBezTo>
                  <a:lnTo>
                    <a:pt x="15928" y="7474"/>
                  </a:lnTo>
                  <a:lnTo>
                    <a:pt x="15928" y="7398"/>
                  </a:lnTo>
                  <a:lnTo>
                    <a:pt x="15928" y="3437"/>
                  </a:lnTo>
                  <a:cubicBezTo>
                    <a:pt x="15928" y="2808"/>
                    <a:pt x="16435" y="2304"/>
                    <a:pt x="17060" y="2304"/>
                  </a:cubicBezTo>
                  <a:close/>
                  <a:moveTo>
                    <a:pt x="14795" y="1133"/>
                  </a:moveTo>
                  <a:lnTo>
                    <a:pt x="14795" y="7398"/>
                  </a:lnTo>
                  <a:cubicBezTo>
                    <a:pt x="14795" y="8763"/>
                    <a:pt x="14095" y="9641"/>
                    <a:pt x="12120" y="10759"/>
                  </a:cubicBezTo>
                  <a:cubicBezTo>
                    <a:pt x="11069" y="11354"/>
                    <a:pt x="10372" y="12422"/>
                    <a:pt x="10248" y="13627"/>
                  </a:cubicBezTo>
                  <a:lnTo>
                    <a:pt x="9058" y="13627"/>
                  </a:lnTo>
                  <a:cubicBezTo>
                    <a:pt x="8877" y="12368"/>
                    <a:pt x="8041" y="11269"/>
                    <a:pt x="6791" y="10686"/>
                  </a:cubicBezTo>
                  <a:cubicBezTo>
                    <a:pt x="5332" y="10007"/>
                    <a:pt x="4529" y="8835"/>
                    <a:pt x="4529" y="7398"/>
                  </a:cubicBezTo>
                  <a:lnTo>
                    <a:pt x="4529" y="1133"/>
                  </a:lnTo>
                  <a:close/>
                  <a:moveTo>
                    <a:pt x="11927" y="14759"/>
                  </a:moveTo>
                  <a:cubicBezTo>
                    <a:pt x="12241" y="14759"/>
                    <a:pt x="12495" y="15010"/>
                    <a:pt x="12495" y="15324"/>
                  </a:cubicBezTo>
                  <a:lnTo>
                    <a:pt x="12495" y="15892"/>
                  </a:lnTo>
                  <a:lnTo>
                    <a:pt x="10795" y="15892"/>
                  </a:lnTo>
                  <a:cubicBezTo>
                    <a:pt x="10481" y="15892"/>
                    <a:pt x="10230" y="16142"/>
                    <a:pt x="10230" y="16456"/>
                  </a:cubicBezTo>
                  <a:cubicBezTo>
                    <a:pt x="10230" y="16770"/>
                    <a:pt x="10481" y="17024"/>
                    <a:pt x="10795" y="17024"/>
                  </a:cubicBezTo>
                  <a:lnTo>
                    <a:pt x="13059" y="17024"/>
                  </a:lnTo>
                  <a:cubicBezTo>
                    <a:pt x="13373" y="17024"/>
                    <a:pt x="13627" y="17275"/>
                    <a:pt x="13627" y="17589"/>
                  </a:cubicBezTo>
                  <a:lnTo>
                    <a:pt x="13627" y="18193"/>
                  </a:lnTo>
                  <a:lnTo>
                    <a:pt x="5701" y="18193"/>
                  </a:lnTo>
                  <a:lnTo>
                    <a:pt x="5701" y="17589"/>
                  </a:lnTo>
                  <a:cubicBezTo>
                    <a:pt x="5701" y="17275"/>
                    <a:pt x="5951" y="17024"/>
                    <a:pt x="6265" y="17024"/>
                  </a:cubicBezTo>
                  <a:lnTo>
                    <a:pt x="8530" y="17024"/>
                  </a:lnTo>
                  <a:cubicBezTo>
                    <a:pt x="8844" y="17024"/>
                    <a:pt x="9095" y="16770"/>
                    <a:pt x="9095" y="16456"/>
                  </a:cubicBezTo>
                  <a:cubicBezTo>
                    <a:pt x="9095" y="16142"/>
                    <a:pt x="8844" y="15892"/>
                    <a:pt x="8530" y="15892"/>
                  </a:cubicBezTo>
                  <a:lnTo>
                    <a:pt x="6833" y="15892"/>
                  </a:lnTo>
                  <a:lnTo>
                    <a:pt x="6833" y="15324"/>
                  </a:lnTo>
                  <a:cubicBezTo>
                    <a:pt x="6833" y="15010"/>
                    <a:pt x="7084" y="14759"/>
                    <a:pt x="7398" y="14759"/>
                  </a:cubicBezTo>
                  <a:close/>
                  <a:moveTo>
                    <a:pt x="3965" y="0"/>
                  </a:moveTo>
                  <a:cubicBezTo>
                    <a:pt x="3651" y="0"/>
                    <a:pt x="3397" y="254"/>
                    <a:pt x="3397" y="568"/>
                  </a:cubicBezTo>
                  <a:lnTo>
                    <a:pt x="3397" y="1474"/>
                  </a:lnTo>
                  <a:cubicBezTo>
                    <a:pt x="3032" y="1264"/>
                    <a:pt x="2645" y="1168"/>
                    <a:pt x="2269" y="1168"/>
                  </a:cubicBezTo>
                  <a:cubicBezTo>
                    <a:pt x="1086" y="1168"/>
                    <a:pt x="0" y="2113"/>
                    <a:pt x="0" y="3437"/>
                  </a:cubicBezTo>
                  <a:lnTo>
                    <a:pt x="0" y="5357"/>
                  </a:lnTo>
                  <a:cubicBezTo>
                    <a:pt x="0" y="6115"/>
                    <a:pt x="378" y="6821"/>
                    <a:pt x="1009" y="7241"/>
                  </a:cubicBezTo>
                  <a:lnTo>
                    <a:pt x="3651" y="9001"/>
                  </a:lnTo>
                  <a:cubicBezTo>
                    <a:pt x="3663" y="9010"/>
                    <a:pt x="3678" y="9019"/>
                    <a:pt x="3690" y="9026"/>
                  </a:cubicBezTo>
                  <a:cubicBezTo>
                    <a:pt x="4125" y="10170"/>
                    <a:pt x="5027" y="11112"/>
                    <a:pt x="6314" y="11710"/>
                  </a:cubicBezTo>
                  <a:cubicBezTo>
                    <a:pt x="7156" y="12105"/>
                    <a:pt x="7736" y="12812"/>
                    <a:pt x="7911" y="13627"/>
                  </a:cubicBezTo>
                  <a:lnTo>
                    <a:pt x="7398" y="13627"/>
                  </a:lnTo>
                  <a:cubicBezTo>
                    <a:pt x="6459" y="13627"/>
                    <a:pt x="5701" y="14385"/>
                    <a:pt x="5701" y="15324"/>
                  </a:cubicBezTo>
                  <a:lnTo>
                    <a:pt x="5701" y="15988"/>
                  </a:lnTo>
                  <a:cubicBezTo>
                    <a:pt x="5021" y="16227"/>
                    <a:pt x="4569" y="16870"/>
                    <a:pt x="4569" y="17589"/>
                  </a:cubicBezTo>
                  <a:lnTo>
                    <a:pt x="4569" y="18760"/>
                  </a:lnTo>
                  <a:cubicBezTo>
                    <a:pt x="4569" y="19071"/>
                    <a:pt x="4819" y="19325"/>
                    <a:pt x="5133" y="19325"/>
                  </a:cubicBezTo>
                  <a:lnTo>
                    <a:pt x="14191" y="19325"/>
                  </a:lnTo>
                  <a:cubicBezTo>
                    <a:pt x="14506" y="19325"/>
                    <a:pt x="14759" y="19071"/>
                    <a:pt x="14759" y="18760"/>
                  </a:cubicBezTo>
                  <a:lnTo>
                    <a:pt x="14759" y="17589"/>
                  </a:lnTo>
                  <a:cubicBezTo>
                    <a:pt x="14756" y="16870"/>
                    <a:pt x="14303" y="16227"/>
                    <a:pt x="13627" y="15988"/>
                  </a:cubicBezTo>
                  <a:lnTo>
                    <a:pt x="13627" y="15324"/>
                  </a:lnTo>
                  <a:cubicBezTo>
                    <a:pt x="13624" y="14385"/>
                    <a:pt x="12866" y="13627"/>
                    <a:pt x="11927" y="13627"/>
                  </a:cubicBezTo>
                  <a:lnTo>
                    <a:pt x="11389" y="13627"/>
                  </a:lnTo>
                  <a:cubicBezTo>
                    <a:pt x="11507" y="12833"/>
                    <a:pt x="11981" y="12139"/>
                    <a:pt x="12679" y="11743"/>
                  </a:cubicBezTo>
                  <a:cubicBezTo>
                    <a:pt x="14044" y="10973"/>
                    <a:pt x="15088" y="10170"/>
                    <a:pt x="15593" y="9047"/>
                  </a:cubicBezTo>
                  <a:cubicBezTo>
                    <a:pt x="15623" y="9035"/>
                    <a:pt x="15650" y="9019"/>
                    <a:pt x="15677" y="9001"/>
                  </a:cubicBezTo>
                  <a:lnTo>
                    <a:pt x="18319" y="7241"/>
                  </a:lnTo>
                  <a:cubicBezTo>
                    <a:pt x="18947" y="6821"/>
                    <a:pt x="19328" y="6115"/>
                    <a:pt x="19328" y="5357"/>
                  </a:cubicBezTo>
                  <a:lnTo>
                    <a:pt x="19328" y="3437"/>
                  </a:lnTo>
                  <a:cubicBezTo>
                    <a:pt x="19325" y="2113"/>
                    <a:pt x="18239" y="1168"/>
                    <a:pt x="17057" y="1168"/>
                  </a:cubicBezTo>
                  <a:cubicBezTo>
                    <a:pt x="16681" y="1168"/>
                    <a:pt x="16295" y="1264"/>
                    <a:pt x="15931" y="1474"/>
                  </a:cubicBezTo>
                  <a:lnTo>
                    <a:pt x="15931" y="568"/>
                  </a:lnTo>
                  <a:cubicBezTo>
                    <a:pt x="15931" y="254"/>
                    <a:pt x="15677" y="0"/>
                    <a:pt x="153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898" name="Google Shape;898;p99"/>
          <p:cNvGrpSpPr/>
          <p:nvPr/>
        </p:nvGrpSpPr>
        <p:grpSpPr>
          <a:xfrm>
            <a:off x="5954732" y="2933490"/>
            <a:ext cx="382830" cy="386003"/>
            <a:chOff x="-61782550" y="2664925"/>
            <a:chExt cx="316650" cy="319275"/>
          </a:xfrm>
        </p:grpSpPr>
        <p:sp>
          <p:nvSpPr>
            <p:cNvPr id="899" name="Google Shape;899;p99"/>
            <p:cNvSpPr/>
            <p:nvPr/>
          </p:nvSpPr>
          <p:spPr>
            <a:xfrm>
              <a:off x="-61782550" y="2664925"/>
              <a:ext cx="316650" cy="319275"/>
            </a:xfrm>
            <a:custGeom>
              <a:avLst/>
              <a:gdLst/>
              <a:ahLst/>
              <a:cxnLst/>
              <a:rect l="l" t="t" r="r" b="b"/>
              <a:pathLst>
                <a:path w="12666" h="12771" extrusionOk="0">
                  <a:moveTo>
                    <a:pt x="10208" y="851"/>
                  </a:moveTo>
                  <a:cubicBezTo>
                    <a:pt x="10366" y="1670"/>
                    <a:pt x="10996" y="2300"/>
                    <a:pt x="11815" y="2457"/>
                  </a:cubicBezTo>
                  <a:lnTo>
                    <a:pt x="11815" y="6679"/>
                  </a:lnTo>
                  <a:lnTo>
                    <a:pt x="11783" y="6679"/>
                  </a:lnTo>
                  <a:cubicBezTo>
                    <a:pt x="10964" y="6837"/>
                    <a:pt x="10334" y="7467"/>
                    <a:pt x="10177" y="8286"/>
                  </a:cubicBezTo>
                  <a:lnTo>
                    <a:pt x="9011" y="8286"/>
                  </a:lnTo>
                  <a:cubicBezTo>
                    <a:pt x="9105" y="8002"/>
                    <a:pt x="9168" y="7719"/>
                    <a:pt x="9168" y="7467"/>
                  </a:cubicBezTo>
                  <a:cubicBezTo>
                    <a:pt x="9168" y="6081"/>
                    <a:pt x="8066" y="4978"/>
                    <a:pt x="6711" y="4978"/>
                  </a:cubicBezTo>
                  <a:cubicBezTo>
                    <a:pt x="5325" y="4978"/>
                    <a:pt x="4222" y="6081"/>
                    <a:pt x="4222" y="7467"/>
                  </a:cubicBezTo>
                  <a:cubicBezTo>
                    <a:pt x="4222" y="7719"/>
                    <a:pt x="4254" y="8002"/>
                    <a:pt x="4380" y="8286"/>
                  </a:cubicBezTo>
                  <a:lnTo>
                    <a:pt x="2395" y="8286"/>
                  </a:lnTo>
                  <a:cubicBezTo>
                    <a:pt x="2237" y="7467"/>
                    <a:pt x="1607" y="6837"/>
                    <a:pt x="788" y="6679"/>
                  </a:cubicBezTo>
                  <a:lnTo>
                    <a:pt x="788" y="2457"/>
                  </a:lnTo>
                  <a:cubicBezTo>
                    <a:pt x="1607" y="2300"/>
                    <a:pt x="2237" y="1670"/>
                    <a:pt x="2395" y="851"/>
                  </a:cubicBezTo>
                  <a:close/>
                  <a:moveTo>
                    <a:pt x="6711" y="5797"/>
                  </a:moveTo>
                  <a:cubicBezTo>
                    <a:pt x="7593" y="5797"/>
                    <a:pt x="8349" y="6553"/>
                    <a:pt x="8349" y="7467"/>
                  </a:cubicBezTo>
                  <a:cubicBezTo>
                    <a:pt x="8349" y="8349"/>
                    <a:pt x="7593" y="9105"/>
                    <a:pt x="6711" y="9105"/>
                  </a:cubicBezTo>
                  <a:cubicBezTo>
                    <a:pt x="5797" y="9105"/>
                    <a:pt x="5041" y="8349"/>
                    <a:pt x="5041" y="7467"/>
                  </a:cubicBezTo>
                  <a:cubicBezTo>
                    <a:pt x="5041" y="6553"/>
                    <a:pt x="5797" y="5797"/>
                    <a:pt x="6711" y="5797"/>
                  </a:cubicBezTo>
                  <a:close/>
                  <a:moveTo>
                    <a:pt x="7530" y="9767"/>
                  </a:moveTo>
                  <a:lnTo>
                    <a:pt x="7530" y="11468"/>
                  </a:lnTo>
                  <a:lnTo>
                    <a:pt x="6932" y="11090"/>
                  </a:lnTo>
                  <a:cubicBezTo>
                    <a:pt x="6853" y="11043"/>
                    <a:pt x="6774" y="11019"/>
                    <a:pt x="6695" y="11019"/>
                  </a:cubicBezTo>
                  <a:cubicBezTo>
                    <a:pt x="6616" y="11019"/>
                    <a:pt x="6538" y="11043"/>
                    <a:pt x="6459" y="11090"/>
                  </a:cubicBezTo>
                  <a:lnTo>
                    <a:pt x="5860" y="11468"/>
                  </a:lnTo>
                  <a:lnTo>
                    <a:pt x="5860" y="9767"/>
                  </a:lnTo>
                  <a:cubicBezTo>
                    <a:pt x="6144" y="9861"/>
                    <a:pt x="6427" y="9924"/>
                    <a:pt x="6711" y="9924"/>
                  </a:cubicBezTo>
                  <a:cubicBezTo>
                    <a:pt x="6995" y="9924"/>
                    <a:pt x="7247" y="9893"/>
                    <a:pt x="7530" y="9767"/>
                  </a:cubicBezTo>
                  <a:close/>
                  <a:moveTo>
                    <a:pt x="2048" y="0"/>
                  </a:moveTo>
                  <a:cubicBezTo>
                    <a:pt x="1828" y="0"/>
                    <a:pt x="1670" y="221"/>
                    <a:pt x="1670" y="441"/>
                  </a:cubicBezTo>
                  <a:cubicBezTo>
                    <a:pt x="1670" y="1103"/>
                    <a:pt x="1103" y="1670"/>
                    <a:pt x="410" y="1670"/>
                  </a:cubicBezTo>
                  <a:cubicBezTo>
                    <a:pt x="158" y="1670"/>
                    <a:pt x="0" y="1859"/>
                    <a:pt x="0" y="2111"/>
                  </a:cubicBezTo>
                  <a:lnTo>
                    <a:pt x="0" y="7057"/>
                  </a:lnTo>
                  <a:cubicBezTo>
                    <a:pt x="0" y="7278"/>
                    <a:pt x="189" y="7498"/>
                    <a:pt x="410" y="7498"/>
                  </a:cubicBezTo>
                  <a:cubicBezTo>
                    <a:pt x="1072" y="7498"/>
                    <a:pt x="1670" y="8034"/>
                    <a:pt x="1670" y="8758"/>
                  </a:cubicBezTo>
                  <a:cubicBezTo>
                    <a:pt x="1670" y="8979"/>
                    <a:pt x="1859" y="9136"/>
                    <a:pt x="2048" y="9136"/>
                  </a:cubicBezTo>
                  <a:lnTo>
                    <a:pt x="4884" y="9136"/>
                  </a:lnTo>
                  <a:lnTo>
                    <a:pt x="5073" y="9326"/>
                  </a:lnTo>
                  <a:lnTo>
                    <a:pt x="5073" y="12318"/>
                  </a:lnTo>
                  <a:cubicBezTo>
                    <a:pt x="5073" y="12562"/>
                    <a:pt x="5298" y="12749"/>
                    <a:pt x="5517" y="12749"/>
                  </a:cubicBezTo>
                  <a:cubicBezTo>
                    <a:pt x="5581" y="12749"/>
                    <a:pt x="5645" y="12732"/>
                    <a:pt x="5703" y="12697"/>
                  </a:cubicBezTo>
                  <a:lnTo>
                    <a:pt x="6743" y="12003"/>
                  </a:lnTo>
                  <a:lnTo>
                    <a:pt x="7782" y="12697"/>
                  </a:lnTo>
                  <a:cubicBezTo>
                    <a:pt x="7850" y="12747"/>
                    <a:pt x="7926" y="12771"/>
                    <a:pt x="8002" y="12771"/>
                  </a:cubicBezTo>
                  <a:cubicBezTo>
                    <a:pt x="8210" y="12771"/>
                    <a:pt x="8412" y="12595"/>
                    <a:pt x="8412" y="12318"/>
                  </a:cubicBezTo>
                  <a:lnTo>
                    <a:pt x="8412" y="9262"/>
                  </a:lnTo>
                  <a:lnTo>
                    <a:pt x="8601" y="9073"/>
                  </a:lnTo>
                  <a:lnTo>
                    <a:pt x="10618" y="9073"/>
                  </a:lnTo>
                  <a:cubicBezTo>
                    <a:pt x="10838" y="9073"/>
                    <a:pt x="10996" y="8884"/>
                    <a:pt x="10996" y="8664"/>
                  </a:cubicBezTo>
                  <a:cubicBezTo>
                    <a:pt x="10996" y="8002"/>
                    <a:pt x="11563" y="7404"/>
                    <a:pt x="12224" y="7404"/>
                  </a:cubicBezTo>
                  <a:cubicBezTo>
                    <a:pt x="12445" y="7404"/>
                    <a:pt x="12665" y="7215"/>
                    <a:pt x="12665" y="6994"/>
                  </a:cubicBezTo>
                  <a:lnTo>
                    <a:pt x="12665" y="2016"/>
                  </a:lnTo>
                  <a:cubicBezTo>
                    <a:pt x="12602" y="1827"/>
                    <a:pt x="12445" y="1670"/>
                    <a:pt x="12224" y="1670"/>
                  </a:cubicBezTo>
                  <a:cubicBezTo>
                    <a:pt x="11531" y="1670"/>
                    <a:pt x="10996" y="1103"/>
                    <a:pt x="10996" y="441"/>
                  </a:cubicBezTo>
                  <a:cubicBezTo>
                    <a:pt x="10996" y="221"/>
                    <a:pt x="10807" y="0"/>
                    <a:pt x="105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99"/>
            <p:cNvSpPr/>
            <p:nvPr/>
          </p:nvSpPr>
          <p:spPr>
            <a:xfrm>
              <a:off x="-61701425" y="2705875"/>
              <a:ext cx="151250" cy="21275"/>
            </a:xfrm>
            <a:custGeom>
              <a:avLst/>
              <a:gdLst/>
              <a:ahLst/>
              <a:cxnLst/>
              <a:rect l="l" t="t" r="r" b="b"/>
              <a:pathLst>
                <a:path w="6050" h="851" extrusionOk="0">
                  <a:moveTo>
                    <a:pt x="410" y="0"/>
                  </a:moveTo>
                  <a:cubicBezTo>
                    <a:pt x="189" y="0"/>
                    <a:pt x="0" y="189"/>
                    <a:pt x="0" y="410"/>
                  </a:cubicBezTo>
                  <a:cubicBezTo>
                    <a:pt x="0" y="662"/>
                    <a:pt x="189" y="851"/>
                    <a:pt x="410" y="851"/>
                  </a:cubicBezTo>
                  <a:lnTo>
                    <a:pt x="5671" y="851"/>
                  </a:lnTo>
                  <a:cubicBezTo>
                    <a:pt x="5892" y="851"/>
                    <a:pt x="6049" y="662"/>
                    <a:pt x="6049" y="410"/>
                  </a:cubicBezTo>
                  <a:cubicBezTo>
                    <a:pt x="6049" y="189"/>
                    <a:pt x="5860" y="0"/>
                    <a:pt x="56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99"/>
            <p:cNvSpPr/>
            <p:nvPr/>
          </p:nvSpPr>
          <p:spPr>
            <a:xfrm>
              <a:off x="-61742375" y="2747625"/>
              <a:ext cx="233925" cy="22075"/>
            </a:xfrm>
            <a:custGeom>
              <a:avLst/>
              <a:gdLst/>
              <a:ahLst/>
              <a:cxnLst/>
              <a:rect l="l" t="t" r="r" b="b"/>
              <a:pathLst>
                <a:path w="9357" h="883" extrusionOk="0">
                  <a:moveTo>
                    <a:pt x="410" y="0"/>
                  </a:moveTo>
                  <a:cubicBezTo>
                    <a:pt x="158" y="0"/>
                    <a:pt x="0" y="221"/>
                    <a:pt x="0" y="441"/>
                  </a:cubicBezTo>
                  <a:cubicBezTo>
                    <a:pt x="0" y="693"/>
                    <a:pt x="221" y="882"/>
                    <a:pt x="410" y="882"/>
                  </a:cubicBezTo>
                  <a:lnTo>
                    <a:pt x="8948" y="882"/>
                  </a:lnTo>
                  <a:cubicBezTo>
                    <a:pt x="9200" y="882"/>
                    <a:pt x="9357" y="693"/>
                    <a:pt x="9357" y="441"/>
                  </a:cubicBezTo>
                  <a:cubicBezTo>
                    <a:pt x="9357" y="221"/>
                    <a:pt x="9137" y="0"/>
                    <a:pt x="89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6643EDD0-5FFC-49D0-ACDC-4C9F66B07E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3978" y="2162991"/>
            <a:ext cx="2879261" cy="685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6BB933F-6545-4B39-95A8-6E90888727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9818" y="2179522"/>
            <a:ext cx="3052494" cy="659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0E3AEFB4-54DD-41E6-BB54-FCD05E541E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3978" y="3688228"/>
            <a:ext cx="2907474" cy="87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6F23FD18-6805-4BC5-8C90-C510FCCFF0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3927" y="3656944"/>
            <a:ext cx="3052494" cy="1407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8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8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8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8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8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8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8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8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68"/>
          <p:cNvSpPr txBox="1">
            <a:spLocks noGrp="1"/>
          </p:cNvSpPr>
          <p:nvPr>
            <p:ph type="ctrTitle"/>
          </p:nvPr>
        </p:nvSpPr>
        <p:spPr>
          <a:xfrm flipH="1">
            <a:off x="442368" y="428796"/>
            <a:ext cx="3956100" cy="67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SCORING SENTIMENT USING VADAR</a:t>
            </a:r>
            <a:endParaRPr dirty="0"/>
          </a:p>
        </p:txBody>
      </p:sp>
      <p:sp>
        <p:nvSpPr>
          <p:cNvPr id="4" name="Google Shape;511;p68">
            <a:extLst>
              <a:ext uri="{FF2B5EF4-FFF2-40B4-BE49-F238E27FC236}">
                <a16:creationId xmlns:a16="http://schemas.microsoft.com/office/drawing/2014/main" id="{E4A759D3-2846-45E7-88F5-FC358E52C79C}"/>
              </a:ext>
            </a:extLst>
          </p:cNvPr>
          <p:cNvSpPr txBox="1">
            <a:spLocks/>
          </p:cNvSpPr>
          <p:nvPr/>
        </p:nvSpPr>
        <p:spPr>
          <a:xfrm flipH="1">
            <a:off x="442368" y="1602170"/>
            <a:ext cx="3956100" cy="6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Squada One"/>
              <a:buNone/>
              <a:defRPr sz="3600" b="0" i="0" u="none" strike="noStrike" cap="none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dk1"/>
              </a:buClr>
              <a:buSzPts val="1100"/>
            </a:pPr>
            <a:r>
              <a:rPr lang="en-AU" sz="1800" dirty="0"/>
              <a:t>- if the compound score is greater than or equal to 0.1, the news will be positive</a:t>
            </a:r>
          </a:p>
          <a:p>
            <a:pPr algn="ctr">
              <a:buClr>
                <a:schemeClr val="dk1"/>
              </a:buClr>
              <a:buSzPts val="1100"/>
            </a:pPr>
            <a:r>
              <a:rPr lang="en-AU" sz="1800" dirty="0"/>
              <a:t> - if the compound score is below -0.1, the news will be negative.</a:t>
            </a:r>
          </a:p>
          <a:p>
            <a:pPr algn="ctr">
              <a:buClr>
                <a:schemeClr val="dk1"/>
              </a:buClr>
              <a:buSzPts val="1100"/>
            </a:pPr>
            <a:endParaRPr lang="en-AU" sz="1800" dirty="0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BB7B08A5-982C-47AD-8CBE-8F5454CE73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4622" y="693765"/>
            <a:ext cx="3455321" cy="1288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0DF4B350-39B6-45C0-A013-D1191FC97E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4622" y="2393632"/>
            <a:ext cx="3460461" cy="264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F02036A1-4031-4D62-9BC1-87442C0AB5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502" y="3206080"/>
            <a:ext cx="2915832" cy="1833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Google Shape;511;p68">
            <a:extLst>
              <a:ext uri="{FF2B5EF4-FFF2-40B4-BE49-F238E27FC236}">
                <a16:creationId xmlns:a16="http://schemas.microsoft.com/office/drawing/2014/main" id="{E2F5B37A-13B9-4CC1-B5FD-3308C0A7F0C6}"/>
              </a:ext>
            </a:extLst>
          </p:cNvPr>
          <p:cNvSpPr txBox="1">
            <a:spLocks/>
          </p:cNvSpPr>
          <p:nvPr/>
        </p:nvSpPr>
        <p:spPr>
          <a:xfrm flipH="1">
            <a:off x="4894232" y="358515"/>
            <a:ext cx="3956100" cy="6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Squada One"/>
              <a:buNone/>
              <a:defRPr sz="3600" b="0" i="0" u="none" strike="noStrike" cap="none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dk1"/>
              </a:buClr>
              <a:buSzPts val="1100"/>
            </a:pPr>
            <a:r>
              <a:rPr lang="en-AU" sz="2400" dirty="0"/>
              <a:t>STEP 1: GET NEWS DATA</a:t>
            </a:r>
          </a:p>
          <a:p>
            <a:pPr algn="ctr">
              <a:buClr>
                <a:schemeClr val="dk1"/>
              </a:buClr>
              <a:buSzPts val="1100"/>
            </a:pPr>
            <a:endParaRPr lang="en-AU" sz="1800" dirty="0"/>
          </a:p>
        </p:txBody>
      </p:sp>
      <p:sp>
        <p:nvSpPr>
          <p:cNvPr id="13" name="Google Shape;511;p68">
            <a:extLst>
              <a:ext uri="{FF2B5EF4-FFF2-40B4-BE49-F238E27FC236}">
                <a16:creationId xmlns:a16="http://schemas.microsoft.com/office/drawing/2014/main" id="{05F2D3B3-9241-4993-B65D-C14B543EEA8C}"/>
              </a:ext>
            </a:extLst>
          </p:cNvPr>
          <p:cNvSpPr txBox="1">
            <a:spLocks/>
          </p:cNvSpPr>
          <p:nvPr/>
        </p:nvSpPr>
        <p:spPr>
          <a:xfrm flipH="1">
            <a:off x="4894232" y="2058382"/>
            <a:ext cx="3956100" cy="6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Squada One"/>
              <a:buNone/>
              <a:defRPr sz="3600" b="0" i="0" u="none" strike="noStrike" cap="none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dk1"/>
              </a:buClr>
              <a:buSzPts val="1100"/>
            </a:pPr>
            <a:r>
              <a:rPr lang="en-AU" sz="2400" dirty="0"/>
              <a:t>STEP 2: PREPARE NEWS DATA</a:t>
            </a:r>
          </a:p>
          <a:p>
            <a:pPr algn="ctr">
              <a:buClr>
                <a:schemeClr val="dk1"/>
              </a:buClr>
              <a:buSzPts val="1100"/>
            </a:pPr>
            <a:endParaRPr lang="en-AU" sz="1800" dirty="0"/>
          </a:p>
        </p:txBody>
      </p:sp>
      <p:sp>
        <p:nvSpPr>
          <p:cNvPr id="14" name="Google Shape;511;p68">
            <a:extLst>
              <a:ext uri="{FF2B5EF4-FFF2-40B4-BE49-F238E27FC236}">
                <a16:creationId xmlns:a16="http://schemas.microsoft.com/office/drawing/2014/main" id="{FA7F1708-B6C9-4EE5-9DDF-CBAEF49D0D88}"/>
              </a:ext>
            </a:extLst>
          </p:cNvPr>
          <p:cNvSpPr txBox="1">
            <a:spLocks/>
          </p:cNvSpPr>
          <p:nvPr/>
        </p:nvSpPr>
        <p:spPr>
          <a:xfrm flipH="1">
            <a:off x="442368" y="2870831"/>
            <a:ext cx="3956100" cy="6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Squada One"/>
              <a:buNone/>
              <a:defRPr sz="3600" b="0" i="0" u="none" strike="noStrike" cap="none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dk1"/>
              </a:buClr>
              <a:buSzPts val="1100"/>
            </a:pPr>
            <a:r>
              <a:rPr lang="en-AU" sz="2400" dirty="0"/>
              <a:t>STEP 3: SENTIMENT ANALYSIS</a:t>
            </a:r>
          </a:p>
          <a:p>
            <a:pPr algn="ctr">
              <a:buClr>
                <a:schemeClr val="dk1"/>
              </a:buClr>
              <a:buSzPts val="1100"/>
            </a:pPr>
            <a:endParaRPr lang="en-AU" sz="1800" dirty="0"/>
          </a:p>
        </p:txBody>
      </p:sp>
    </p:spTree>
    <p:extLst>
      <p:ext uri="{BB962C8B-B14F-4D97-AF65-F5344CB8AC3E}">
        <p14:creationId xmlns:p14="http://schemas.microsoft.com/office/powerpoint/2010/main" val="1706035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1" grpId="0"/>
      <p:bldP spid="4" grpId="0"/>
      <p:bldP spid="12" grpId="0"/>
      <p:bldP spid="13" grpId="0"/>
      <p:bldP spid="1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75"/>
          <p:cNvSpPr txBox="1">
            <a:spLocks noGrp="1"/>
          </p:cNvSpPr>
          <p:nvPr>
            <p:ph type="ctrTitle"/>
          </p:nvPr>
        </p:nvSpPr>
        <p:spPr>
          <a:xfrm>
            <a:off x="1242600" y="242597"/>
            <a:ext cx="6658800" cy="6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TEC</a:t>
            </a:r>
            <a:r>
              <a:rPr lang="en-AU" dirty="0"/>
              <a:t>H</a:t>
            </a:r>
            <a:r>
              <a:rPr lang="en" dirty="0"/>
              <a:t>NICAL INDICATORS CORRELATIONS</a:t>
            </a:r>
            <a:endParaRPr dirty="0"/>
          </a:p>
        </p:txBody>
      </p:sp>
      <p:pic>
        <p:nvPicPr>
          <p:cNvPr id="4102" name="Picture 6">
            <a:extLst>
              <a:ext uri="{FF2B5EF4-FFF2-40B4-BE49-F238E27FC236}">
                <a16:creationId xmlns:a16="http://schemas.microsoft.com/office/drawing/2014/main" id="{55A834DF-D57C-400A-8B3D-3F008EADAF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7840" y="913097"/>
            <a:ext cx="3673813" cy="2883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986AB96E-F154-4E5A-92FC-C383BAB16E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8746" y="3858635"/>
            <a:ext cx="4571999" cy="121781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4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70"/>
          <p:cNvSpPr txBox="1">
            <a:spLocks noGrp="1"/>
          </p:cNvSpPr>
          <p:nvPr>
            <p:ph type="ctrTitle"/>
          </p:nvPr>
        </p:nvSpPr>
        <p:spPr>
          <a:xfrm flipH="1">
            <a:off x="664952" y="1736175"/>
            <a:ext cx="3486000" cy="6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MACHINE LEARNING STRATEGY</a:t>
            </a:r>
            <a:endParaRPr dirty="0"/>
          </a:p>
        </p:txBody>
      </p:sp>
      <p:sp>
        <p:nvSpPr>
          <p:cNvPr id="524" name="Google Shape;524;p70"/>
          <p:cNvSpPr txBox="1">
            <a:spLocks noGrp="1"/>
          </p:cNvSpPr>
          <p:nvPr>
            <p:ph type="subTitle" idx="1"/>
          </p:nvPr>
        </p:nvSpPr>
        <p:spPr>
          <a:xfrm>
            <a:off x="128687" y="2345228"/>
            <a:ext cx="3538517" cy="174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FIRST STEPS:</a:t>
            </a:r>
          </a:p>
          <a:p>
            <a:pPr marL="0" indent="0" algn="ctr">
              <a:buClr>
                <a:schemeClr val="dk1"/>
              </a:buClr>
              <a:buSzPts val="1100"/>
            </a:pPr>
            <a:r>
              <a:rPr lang="en" dirty="0"/>
              <a:t>- </a:t>
            </a:r>
            <a:r>
              <a:rPr lang="en-AU" b="1" dirty="0"/>
              <a:t>Creating X and Dependent Variables</a:t>
            </a:r>
            <a:endParaRPr lang="en" dirty="0"/>
          </a:p>
          <a:p>
            <a:pPr marL="0" indent="0" algn="ctr">
              <a:buClr>
                <a:schemeClr val="dk1"/>
              </a:buClr>
              <a:buSzPts val="1100"/>
            </a:pPr>
            <a:r>
              <a:rPr lang="en" dirty="0"/>
              <a:t>- </a:t>
            </a:r>
            <a:r>
              <a:rPr lang="en-AU" b="1" dirty="0"/>
              <a:t>Separate X and Y Training &amp; </a:t>
            </a:r>
            <a:r>
              <a:rPr lang="en-US" b="1" dirty="0"/>
              <a:t>Testing</a:t>
            </a:r>
            <a:r>
              <a:rPr lang="en-AU" b="1" dirty="0"/>
              <a:t> Datasets</a:t>
            </a:r>
          </a:p>
          <a:p>
            <a:pPr marL="0" indent="0" algn="ctr">
              <a:buClr>
                <a:schemeClr val="dk1"/>
              </a:buClr>
              <a:buSzPts val="1100"/>
            </a:pPr>
            <a:r>
              <a:rPr lang="en" dirty="0"/>
              <a:t>- </a:t>
            </a:r>
            <a:r>
              <a:rPr lang="en-AU" b="1" dirty="0"/>
              <a:t>Machine Learning Models Training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  <p:cxnSp>
        <p:nvCxnSpPr>
          <p:cNvPr id="530" name="Google Shape;530;p70"/>
          <p:cNvCxnSpPr>
            <a:cxnSpLocks/>
          </p:cNvCxnSpPr>
          <p:nvPr/>
        </p:nvCxnSpPr>
        <p:spPr>
          <a:xfrm>
            <a:off x="128688" y="2281397"/>
            <a:ext cx="3391408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034" name="Picture 10">
            <a:extLst>
              <a:ext uri="{FF2B5EF4-FFF2-40B4-BE49-F238E27FC236}">
                <a16:creationId xmlns:a16="http://schemas.microsoft.com/office/drawing/2014/main" id="{59373EF2-CCD1-4AD8-92C2-757B4B6350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2949" y="2019185"/>
            <a:ext cx="2303185" cy="1096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DB252AF8-EA7A-4EB2-BA19-4641948E0A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6134" y="2019185"/>
            <a:ext cx="2984111" cy="1096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54247E34-877F-411C-812E-891E81B94C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9049" y="3243059"/>
            <a:ext cx="4340069" cy="1828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1" name="Google Shape;1412;p131">
            <a:extLst>
              <a:ext uri="{FF2B5EF4-FFF2-40B4-BE49-F238E27FC236}">
                <a16:creationId xmlns:a16="http://schemas.microsoft.com/office/drawing/2014/main" id="{B5F872F3-338C-4AF3-AE5B-E8B9664EA290}"/>
              </a:ext>
            </a:extLst>
          </p:cNvPr>
          <p:cNvGrpSpPr/>
          <p:nvPr/>
        </p:nvGrpSpPr>
        <p:grpSpPr>
          <a:xfrm>
            <a:off x="7959118" y="3888477"/>
            <a:ext cx="1107973" cy="1096553"/>
            <a:chOff x="4721450" y="1509475"/>
            <a:chExt cx="79350" cy="74325"/>
          </a:xfrm>
        </p:grpSpPr>
        <p:sp>
          <p:nvSpPr>
            <p:cNvPr id="52" name="Google Shape;1413;p131">
              <a:extLst>
                <a:ext uri="{FF2B5EF4-FFF2-40B4-BE49-F238E27FC236}">
                  <a16:creationId xmlns:a16="http://schemas.microsoft.com/office/drawing/2014/main" id="{75ACB947-52B2-4A77-8D31-2A2BE1F5547F}"/>
                </a:ext>
              </a:extLst>
            </p:cNvPr>
            <p:cNvSpPr/>
            <p:nvPr/>
          </p:nvSpPr>
          <p:spPr>
            <a:xfrm>
              <a:off x="4729025" y="1509475"/>
              <a:ext cx="27050" cy="26725"/>
            </a:xfrm>
            <a:custGeom>
              <a:avLst/>
              <a:gdLst/>
              <a:ahLst/>
              <a:cxnLst/>
              <a:rect l="l" t="t" r="r" b="b"/>
              <a:pathLst>
                <a:path w="1082" h="1069" extrusionOk="0">
                  <a:moveTo>
                    <a:pt x="440" y="1"/>
                  </a:moveTo>
                  <a:lnTo>
                    <a:pt x="570" y="224"/>
                  </a:lnTo>
                  <a:cubicBezTo>
                    <a:pt x="296" y="405"/>
                    <a:pt x="94" y="672"/>
                    <a:pt x="0" y="989"/>
                  </a:cubicBezTo>
                  <a:lnTo>
                    <a:pt x="188" y="809"/>
                  </a:lnTo>
                  <a:lnTo>
                    <a:pt x="462" y="1068"/>
                  </a:lnTo>
                  <a:cubicBezTo>
                    <a:pt x="527" y="888"/>
                    <a:pt x="649" y="737"/>
                    <a:pt x="808" y="628"/>
                  </a:cubicBezTo>
                  <a:lnTo>
                    <a:pt x="923" y="823"/>
                  </a:lnTo>
                  <a:lnTo>
                    <a:pt x="1082" y="188"/>
                  </a:lnTo>
                  <a:lnTo>
                    <a:pt x="440" y="1"/>
                  </a:ln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414;p131">
              <a:extLst>
                <a:ext uri="{FF2B5EF4-FFF2-40B4-BE49-F238E27FC236}">
                  <a16:creationId xmlns:a16="http://schemas.microsoft.com/office/drawing/2014/main" id="{5F2A5E7B-4B22-48B8-8356-6550CEE57900}"/>
                </a:ext>
              </a:extLst>
            </p:cNvPr>
            <p:cNvSpPr/>
            <p:nvPr/>
          </p:nvSpPr>
          <p:spPr>
            <a:xfrm>
              <a:off x="4721450" y="1533275"/>
              <a:ext cx="32300" cy="42600"/>
            </a:xfrm>
            <a:custGeom>
              <a:avLst/>
              <a:gdLst/>
              <a:ahLst/>
              <a:cxnLst/>
              <a:rect l="l" t="t" r="r" b="b"/>
              <a:pathLst>
                <a:path w="1292" h="1704" extrusionOk="0">
                  <a:moveTo>
                    <a:pt x="491" y="1"/>
                  </a:moveTo>
                  <a:lnTo>
                    <a:pt x="0" y="455"/>
                  </a:lnTo>
                  <a:lnTo>
                    <a:pt x="238" y="455"/>
                  </a:lnTo>
                  <a:cubicBezTo>
                    <a:pt x="253" y="1025"/>
                    <a:pt x="635" y="1530"/>
                    <a:pt x="1183" y="1703"/>
                  </a:cubicBezTo>
                  <a:lnTo>
                    <a:pt x="1024" y="1530"/>
                  </a:lnTo>
                  <a:lnTo>
                    <a:pt x="1291" y="1256"/>
                  </a:lnTo>
                  <a:cubicBezTo>
                    <a:pt x="952" y="1133"/>
                    <a:pt x="721" y="816"/>
                    <a:pt x="707" y="455"/>
                  </a:cubicBezTo>
                  <a:lnTo>
                    <a:pt x="945" y="455"/>
                  </a:lnTo>
                  <a:lnTo>
                    <a:pt x="49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415;p131">
              <a:extLst>
                <a:ext uri="{FF2B5EF4-FFF2-40B4-BE49-F238E27FC236}">
                  <a16:creationId xmlns:a16="http://schemas.microsoft.com/office/drawing/2014/main" id="{2FF2E196-E779-48F0-A5D8-C3DC7975AECF}"/>
                </a:ext>
              </a:extLst>
            </p:cNvPr>
            <p:cNvSpPr/>
            <p:nvPr/>
          </p:nvSpPr>
          <p:spPr>
            <a:xfrm>
              <a:off x="4750650" y="1551675"/>
              <a:ext cx="42950" cy="32125"/>
            </a:xfrm>
            <a:custGeom>
              <a:avLst/>
              <a:gdLst/>
              <a:ahLst/>
              <a:cxnLst/>
              <a:rect l="l" t="t" r="r" b="b"/>
              <a:pathLst>
                <a:path w="1718" h="1285" extrusionOk="0">
                  <a:moveTo>
                    <a:pt x="1256" y="1"/>
                  </a:moveTo>
                  <a:cubicBezTo>
                    <a:pt x="1126" y="332"/>
                    <a:pt x="808" y="556"/>
                    <a:pt x="448" y="570"/>
                  </a:cubicBezTo>
                  <a:lnTo>
                    <a:pt x="448" y="340"/>
                  </a:lnTo>
                  <a:lnTo>
                    <a:pt x="1" y="794"/>
                  </a:lnTo>
                  <a:lnTo>
                    <a:pt x="448" y="1284"/>
                  </a:lnTo>
                  <a:lnTo>
                    <a:pt x="448" y="1032"/>
                  </a:lnTo>
                  <a:cubicBezTo>
                    <a:pt x="1039" y="1025"/>
                    <a:pt x="1551" y="635"/>
                    <a:pt x="1717" y="73"/>
                  </a:cubicBezTo>
                  <a:lnTo>
                    <a:pt x="1717" y="73"/>
                  </a:lnTo>
                  <a:lnTo>
                    <a:pt x="1515" y="260"/>
                  </a:lnTo>
                  <a:lnTo>
                    <a:pt x="1256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416;p131">
              <a:extLst>
                <a:ext uri="{FF2B5EF4-FFF2-40B4-BE49-F238E27FC236}">
                  <a16:creationId xmlns:a16="http://schemas.microsoft.com/office/drawing/2014/main" id="{924F0776-CFF0-4FD5-ACED-C1285CD1C660}"/>
                </a:ext>
              </a:extLst>
            </p:cNvPr>
            <p:cNvSpPr/>
            <p:nvPr/>
          </p:nvSpPr>
          <p:spPr>
            <a:xfrm>
              <a:off x="4761300" y="1510025"/>
              <a:ext cx="39500" cy="44375"/>
            </a:xfrm>
            <a:custGeom>
              <a:avLst/>
              <a:gdLst/>
              <a:ahLst/>
              <a:cxnLst/>
              <a:rect l="l" t="t" r="r" b="b"/>
              <a:pathLst>
                <a:path w="1580" h="1775" extrusionOk="0">
                  <a:moveTo>
                    <a:pt x="13" y="0"/>
                  </a:moveTo>
                  <a:cubicBezTo>
                    <a:pt x="9" y="0"/>
                    <a:pt x="5" y="0"/>
                    <a:pt x="0" y="0"/>
                  </a:cubicBezTo>
                  <a:lnTo>
                    <a:pt x="0" y="462"/>
                  </a:lnTo>
                  <a:cubicBezTo>
                    <a:pt x="476" y="462"/>
                    <a:pt x="873" y="844"/>
                    <a:pt x="880" y="1328"/>
                  </a:cubicBezTo>
                  <a:lnTo>
                    <a:pt x="635" y="1328"/>
                  </a:lnTo>
                  <a:lnTo>
                    <a:pt x="1089" y="1775"/>
                  </a:lnTo>
                  <a:lnTo>
                    <a:pt x="1580" y="1328"/>
                  </a:lnTo>
                  <a:lnTo>
                    <a:pt x="1349" y="1328"/>
                  </a:lnTo>
                  <a:cubicBezTo>
                    <a:pt x="1335" y="589"/>
                    <a:pt x="743" y="0"/>
                    <a:pt x="13" y="0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DA98EF00-F8F3-4607-9107-3374E9BA8F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22949" y="229306"/>
            <a:ext cx="5287296" cy="1595612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E7BF75CF-711C-42EC-8A53-04948BF796D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0009" y="3707562"/>
            <a:ext cx="2691208" cy="7593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5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4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70"/>
          <p:cNvSpPr txBox="1">
            <a:spLocks noGrp="1"/>
          </p:cNvSpPr>
          <p:nvPr>
            <p:ph type="ctrTitle"/>
          </p:nvPr>
        </p:nvSpPr>
        <p:spPr>
          <a:xfrm flipH="1">
            <a:off x="900650" y="374082"/>
            <a:ext cx="7342700" cy="6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MACHINE LEARNING STRATEGIES</a:t>
            </a:r>
            <a:endParaRPr dirty="0"/>
          </a:p>
        </p:txBody>
      </p:sp>
      <p:sp>
        <p:nvSpPr>
          <p:cNvPr id="524" name="Google Shape;524;p70"/>
          <p:cNvSpPr txBox="1">
            <a:spLocks noGrp="1"/>
          </p:cNvSpPr>
          <p:nvPr>
            <p:ph type="subTitle" idx="1"/>
          </p:nvPr>
        </p:nvSpPr>
        <p:spPr>
          <a:xfrm>
            <a:off x="5422583" y="1595002"/>
            <a:ext cx="3391408" cy="174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  <p:cxnSp>
        <p:nvCxnSpPr>
          <p:cNvPr id="530" name="Google Shape;530;p70"/>
          <p:cNvCxnSpPr>
            <a:cxnSpLocks/>
          </p:cNvCxnSpPr>
          <p:nvPr/>
        </p:nvCxnSpPr>
        <p:spPr>
          <a:xfrm>
            <a:off x="279943" y="1559502"/>
            <a:ext cx="8485922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Google Shape;523;p70">
            <a:extLst>
              <a:ext uri="{FF2B5EF4-FFF2-40B4-BE49-F238E27FC236}">
                <a16:creationId xmlns:a16="http://schemas.microsoft.com/office/drawing/2014/main" id="{B8277521-0124-424C-880D-C0FBC36AC764}"/>
              </a:ext>
            </a:extLst>
          </p:cNvPr>
          <p:cNvSpPr txBox="1">
            <a:spLocks/>
          </p:cNvSpPr>
          <p:nvPr/>
        </p:nvSpPr>
        <p:spPr>
          <a:xfrm flipH="1">
            <a:off x="-1743829" y="946616"/>
            <a:ext cx="7342700" cy="6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quada One"/>
              <a:buNone/>
              <a:defRPr sz="5000" b="0" i="0" u="none" strike="noStrike" cap="none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dk1"/>
              </a:buClr>
              <a:buSzPts val="1100"/>
              <a:buFont typeface="Arial"/>
              <a:buNone/>
            </a:pPr>
            <a:r>
              <a:rPr lang="en-AU" sz="3200" dirty="0"/>
              <a:t>RANDOM FOREST</a:t>
            </a:r>
          </a:p>
        </p:txBody>
      </p:sp>
      <p:sp>
        <p:nvSpPr>
          <p:cNvPr id="17" name="Google Shape;523;p70">
            <a:extLst>
              <a:ext uri="{FF2B5EF4-FFF2-40B4-BE49-F238E27FC236}">
                <a16:creationId xmlns:a16="http://schemas.microsoft.com/office/drawing/2014/main" id="{C8B3CBEF-9DF3-42ED-A67D-0E4D8F8AB330}"/>
              </a:ext>
            </a:extLst>
          </p:cNvPr>
          <p:cNvSpPr txBox="1">
            <a:spLocks/>
          </p:cNvSpPr>
          <p:nvPr/>
        </p:nvSpPr>
        <p:spPr>
          <a:xfrm flipH="1">
            <a:off x="3249761" y="942919"/>
            <a:ext cx="7342700" cy="6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quada One"/>
              <a:buNone/>
              <a:defRPr sz="5000" b="0" i="0" u="none" strike="noStrike" cap="none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dk1"/>
              </a:buClr>
              <a:buSzPts val="1100"/>
              <a:buFont typeface="Arial"/>
              <a:buNone/>
            </a:pPr>
            <a:r>
              <a:rPr lang="en-AU" sz="3200" dirty="0"/>
              <a:t>GRADIENT BOOSTING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78CB2CDF-1FBB-4224-956A-FD2FCD286C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5083" y="2571750"/>
            <a:ext cx="3812055" cy="2400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Google Shape;524;p70">
            <a:extLst>
              <a:ext uri="{FF2B5EF4-FFF2-40B4-BE49-F238E27FC236}">
                <a16:creationId xmlns:a16="http://schemas.microsoft.com/office/drawing/2014/main" id="{B09F3581-B9C0-40EF-B48C-C6037173E367}"/>
              </a:ext>
            </a:extLst>
          </p:cNvPr>
          <p:cNvSpPr txBox="1">
            <a:spLocks/>
          </p:cNvSpPr>
          <p:nvPr/>
        </p:nvSpPr>
        <p:spPr>
          <a:xfrm>
            <a:off x="131721" y="1567536"/>
            <a:ext cx="3391408" cy="790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oboto Condensed Light"/>
              <a:buNone/>
              <a:defRPr sz="14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 Condensed Light"/>
              <a:buNone/>
              <a:defRPr sz="16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 Condensed Light"/>
              <a:buNone/>
              <a:defRPr sz="16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 Condensed Light"/>
              <a:buNone/>
              <a:defRPr sz="16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 Condensed Light"/>
              <a:buNone/>
              <a:defRPr sz="16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 Condensed Light"/>
              <a:buNone/>
              <a:defRPr sz="16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 Condensed Light"/>
              <a:buNone/>
              <a:defRPr sz="16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 Condensed Light"/>
              <a:buNone/>
              <a:defRPr sz="16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 Condensed Light"/>
              <a:buNone/>
              <a:defRPr sz="16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285750" indent="-285750" algn="ctr">
              <a:buClr>
                <a:schemeClr val="dk1"/>
              </a:buClr>
              <a:buSzPts val="1100"/>
              <a:buFontTx/>
              <a:buChar char="-"/>
            </a:pPr>
            <a:r>
              <a:rPr lang="en-AU" dirty="0"/>
              <a:t>Random forest is a combination of decision trees that can be modelled for prediction.</a:t>
            </a:r>
          </a:p>
          <a:p>
            <a:pPr marL="285750" indent="-285750" algn="ctr">
              <a:buClr>
                <a:schemeClr val="dk1"/>
              </a:buClr>
              <a:buSzPts val="1100"/>
              <a:buFontTx/>
              <a:buChar char="-"/>
            </a:pPr>
            <a:endParaRPr lang="en-AU" dirty="0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CC4A9A50-20D3-4F58-B91B-4054471CC2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943" y="2469052"/>
            <a:ext cx="3877132" cy="1476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Google Shape;524;p70">
            <a:extLst>
              <a:ext uri="{FF2B5EF4-FFF2-40B4-BE49-F238E27FC236}">
                <a16:creationId xmlns:a16="http://schemas.microsoft.com/office/drawing/2014/main" id="{7093E8D3-3998-4B27-81AA-2CC2C3092E3A}"/>
              </a:ext>
            </a:extLst>
          </p:cNvPr>
          <p:cNvSpPr txBox="1">
            <a:spLocks/>
          </p:cNvSpPr>
          <p:nvPr/>
        </p:nvSpPr>
        <p:spPr>
          <a:xfrm>
            <a:off x="5225407" y="1559502"/>
            <a:ext cx="3391408" cy="790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oboto Condensed Light"/>
              <a:buNone/>
              <a:defRPr sz="14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 Condensed Light"/>
              <a:buNone/>
              <a:defRPr sz="16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 Condensed Light"/>
              <a:buNone/>
              <a:defRPr sz="16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 Condensed Light"/>
              <a:buNone/>
              <a:defRPr sz="16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 Condensed Light"/>
              <a:buNone/>
              <a:defRPr sz="16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 Condensed Light"/>
              <a:buNone/>
              <a:defRPr sz="16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 Condensed Light"/>
              <a:buNone/>
              <a:defRPr sz="16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 Condensed Light"/>
              <a:buNone/>
              <a:defRPr sz="16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 Condensed Light"/>
              <a:buNone/>
              <a:defRPr sz="16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buClr>
                <a:schemeClr val="dk1"/>
              </a:buClr>
              <a:buSzPts val="1100"/>
            </a:pPr>
            <a:r>
              <a:rPr lang="en-AU" dirty="0"/>
              <a:t>Uses a modified decision tree techniques, used to reduce overfitting effects, eliminating the degradation by ensuring the fitting procedure is constrained.</a:t>
            </a:r>
          </a:p>
        </p:txBody>
      </p:sp>
    </p:spTree>
    <p:extLst>
      <p:ext uri="{BB962C8B-B14F-4D97-AF65-F5344CB8AC3E}">
        <p14:creationId xmlns:p14="http://schemas.microsoft.com/office/powerpoint/2010/main" val="3159586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5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70"/>
          <p:cNvSpPr txBox="1">
            <a:spLocks noGrp="1"/>
          </p:cNvSpPr>
          <p:nvPr>
            <p:ph type="subTitle" idx="1"/>
          </p:nvPr>
        </p:nvSpPr>
        <p:spPr>
          <a:xfrm>
            <a:off x="5422583" y="1595002"/>
            <a:ext cx="3391408" cy="174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  <p:cxnSp>
        <p:nvCxnSpPr>
          <p:cNvPr id="530" name="Google Shape;530;p70"/>
          <p:cNvCxnSpPr>
            <a:cxnSpLocks/>
          </p:cNvCxnSpPr>
          <p:nvPr/>
        </p:nvCxnSpPr>
        <p:spPr>
          <a:xfrm>
            <a:off x="273068" y="823858"/>
            <a:ext cx="8485922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Google Shape;523;p70">
            <a:extLst>
              <a:ext uri="{FF2B5EF4-FFF2-40B4-BE49-F238E27FC236}">
                <a16:creationId xmlns:a16="http://schemas.microsoft.com/office/drawing/2014/main" id="{B8277521-0124-424C-880D-C0FBC36AC764}"/>
              </a:ext>
            </a:extLst>
          </p:cNvPr>
          <p:cNvSpPr txBox="1">
            <a:spLocks/>
          </p:cNvSpPr>
          <p:nvPr/>
        </p:nvSpPr>
        <p:spPr>
          <a:xfrm flipH="1">
            <a:off x="-1421200" y="229688"/>
            <a:ext cx="7342700" cy="6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quada One"/>
              <a:buNone/>
              <a:defRPr sz="5000" b="0" i="0" u="none" strike="noStrike" cap="none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dk1"/>
              </a:buClr>
              <a:buSzPts val="1100"/>
              <a:buFont typeface="Arial"/>
              <a:buNone/>
            </a:pPr>
            <a:r>
              <a:rPr lang="en-AU" sz="3200" dirty="0"/>
              <a:t>LSTM RNN</a:t>
            </a:r>
          </a:p>
        </p:txBody>
      </p:sp>
      <p:sp>
        <p:nvSpPr>
          <p:cNvPr id="17" name="Google Shape;523;p70">
            <a:extLst>
              <a:ext uri="{FF2B5EF4-FFF2-40B4-BE49-F238E27FC236}">
                <a16:creationId xmlns:a16="http://schemas.microsoft.com/office/drawing/2014/main" id="{C8B3CBEF-9DF3-42ED-A67D-0E4D8F8AB330}"/>
              </a:ext>
            </a:extLst>
          </p:cNvPr>
          <p:cNvSpPr txBox="1">
            <a:spLocks/>
          </p:cNvSpPr>
          <p:nvPr/>
        </p:nvSpPr>
        <p:spPr>
          <a:xfrm flipH="1">
            <a:off x="2974274" y="227834"/>
            <a:ext cx="7342700" cy="6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quada One"/>
              <a:buNone/>
              <a:defRPr sz="5000" b="0" i="0" u="none" strike="noStrike" cap="none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dk1"/>
              </a:buClr>
              <a:buSzPts val="1100"/>
              <a:buFont typeface="Arial"/>
              <a:buNone/>
            </a:pPr>
            <a:r>
              <a:rPr lang="en-AU" sz="3200" dirty="0"/>
              <a:t>NEW GRU RNN</a:t>
            </a:r>
          </a:p>
        </p:txBody>
      </p:sp>
      <p:sp>
        <p:nvSpPr>
          <p:cNvPr id="19" name="Google Shape;524;p70">
            <a:extLst>
              <a:ext uri="{FF2B5EF4-FFF2-40B4-BE49-F238E27FC236}">
                <a16:creationId xmlns:a16="http://schemas.microsoft.com/office/drawing/2014/main" id="{B09F3581-B9C0-40EF-B48C-C6037173E367}"/>
              </a:ext>
            </a:extLst>
          </p:cNvPr>
          <p:cNvSpPr txBox="1">
            <a:spLocks/>
          </p:cNvSpPr>
          <p:nvPr/>
        </p:nvSpPr>
        <p:spPr>
          <a:xfrm>
            <a:off x="372277" y="986199"/>
            <a:ext cx="3755746" cy="790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oboto Condensed Light"/>
              <a:buNone/>
              <a:defRPr sz="14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 Condensed Light"/>
              <a:buNone/>
              <a:defRPr sz="16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 Condensed Light"/>
              <a:buNone/>
              <a:defRPr sz="16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 Condensed Light"/>
              <a:buNone/>
              <a:defRPr sz="16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 Condensed Light"/>
              <a:buNone/>
              <a:defRPr sz="16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 Condensed Light"/>
              <a:buNone/>
              <a:defRPr sz="16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 Condensed Light"/>
              <a:buNone/>
              <a:defRPr sz="16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 Condensed Light"/>
              <a:buNone/>
              <a:defRPr sz="16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 Condensed Light"/>
              <a:buNone/>
              <a:defRPr sz="16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buClr>
                <a:schemeClr val="dk1"/>
              </a:buClr>
              <a:buSzPts val="1100"/>
            </a:pPr>
            <a:r>
              <a:rPr lang="en-AU" dirty="0"/>
              <a:t>- A neural network model.</a:t>
            </a:r>
          </a:p>
          <a:p>
            <a:pPr marL="0" indent="0" algn="ctr">
              <a:buClr>
                <a:schemeClr val="dk1"/>
              </a:buClr>
              <a:buSzPts val="1100"/>
            </a:pPr>
            <a:r>
              <a:rPr lang="en-AU" dirty="0"/>
              <a:t>- RNNs is a generalised feedforward network, can use internal state (memory) to process sequences of inputs</a:t>
            </a:r>
          </a:p>
          <a:p>
            <a:pPr marL="0" indent="0" algn="ctr">
              <a:buClr>
                <a:schemeClr val="dk1"/>
              </a:buClr>
              <a:buSzPts val="1100"/>
            </a:pPr>
            <a:r>
              <a:rPr lang="en-AU" dirty="0"/>
              <a:t>- LSTM trains the model by using back-propagation to remember past data</a:t>
            </a:r>
          </a:p>
          <a:p>
            <a:pPr marL="285750" indent="-285750" algn="ctr">
              <a:buClr>
                <a:schemeClr val="dk1"/>
              </a:buClr>
              <a:buSzPts val="1100"/>
              <a:buFontTx/>
              <a:buChar char="-"/>
            </a:pPr>
            <a:endParaRPr lang="en-AU" dirty="0"/>
          </a:p>
          <a:p>
            <a:pPr marL="285750" indent="-285750" algn="ctr">
              <a:buClr>
                <a:schemeClr val="dk1"/>
              </a:buClr>
              <a:buSzPts val="1100"/>
              <a:buFontTx/>
              <a:buChar char="-"/>
            </a:pPr>
            <a:endParaRPr lang="en-AU" dirty="0"/>
          </a:p>
          <a:p>
            <a:pPr marL="285750" indent="-285750" algn="ctr">
              <a:buClr>
                <a:schemeClr val="dk1"/>
              </a:buClr>
              <a:buSzPts val="1100"/>
              <a:buFontTx/>
              <a:buChar char="-"/>
            </a:pPr>
            <a:endParaRPr lang="en-AU" dirty="0"/>
          </a:p>
        </p:txBody>
      </p:sp>
      <p:sp>
        <p:nvSpPr>
          <p:cNvPr id="21" name="Google Shape;524;p70">
            <a:extLst>
              <a:ext uri="{FF2B5EF4-FFF2-40B4-BE49-F238E27FC236}">
                <a16:creationId xmlns:a16="http://schemas.microsoft.com/office/drawing/2014/main" id="{7093E8D3-3998-4B27-81AA-2CC2C3092E3A}"/>
              </a:ext>
            </a:extLst>
          </p:cNvPr>
          <p:cNvSpPr txBox="1">
            <a:spLocks/>
          </p:cNvSpPr>
          <p:nvPr/>
        </p:nvSpPr>
        <p:spPr>
          <a:xfrm>
            <a:off x="4949920" y="976450"/>
            <a:ext cx="3391408" cy="790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oboto Condensed Light"/>
              <a:buNone/>
              <a:defRPr sz="14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 Condensed Light"/>
              <a:buNone/>
              <a:defRPr sz="16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 Condensed Light"/>
              <a:buNone/>
              <a:defRPr sz="16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 Condensed Light"/>
              <a:buNone/>
              <a:defRPr sz="16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 Condensed Light"/>
              <a:buNone/>
              <a:defRPr sz="16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 Condensed Light"/>
              <a:buNone/>
              <a:defRPr sz="16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 Condensed Light"/>
              <a:buNone/>
              <a:defRPr sz="16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 Condensed Light"/>
              <a:buNone/>
              <a:defRPr sz="16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 Condensed Light"/>
              <a:buNone/>
              <a:defRPr sz="16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buClr>
                <a:schemeClr val="dk1"/>
              </a:buClr>
              <a:buSzPts val="1100"/>
            </a:pPr>
            <a:r>
              <a:rPr lang="en-AU" dirty="0"/>
              <a:t>Uses a modified decision tree techniques, used to reduce overfitting effects, eliminating the degradation by ensuring the fitting procedure is constrained.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22377C29-E7C1-4DE6-8848-9B2C58CA1C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626" y="2509058"/>
            <a:ext cx="2721048" cy="558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CE9A52CE-62B9-493E-8536-217B27DFF7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91" y="3125645"/>
            <a:ext cx="2145059" cy="1193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C70B32BC-3DE5-4A1A-BEF6-F4374BC2CD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993"/>
          <a:stretch/>
        </p:blipFill>
        <p:spPr bwMode="auto">
          <a:xfrm>
            <a:off x="2253057" y="3125646"/>
            <a:ext cx="2368028" cy="1193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157D0312-58EA-415D-A7AA-33E6A89A6E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476" y="4392301"/>
            <a:ext cx="2239348" cy="289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863088A0-2767-4AA1-A76A-E2C6D64A6F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5100" y="1923371"/>
            <a:ext cx="2721048" cy="3079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120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ch Startup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88D3CE"/>
      </a:accent1>
      <a:accent2>
        <a:srgbClr val="423864"/>
      </a:accent2>
      <a:accent3>
        <a:srgbClr val="78909C"/>
      </a:accent3>
      <a:accent4>
        <a:srgbClr val="88D3CE"/>
      </a:accent4>
      <a:accent5>
        <a:srgbClr val="0097A7"/>
      </a:accent5>
      <a:accent6>
        <a:srgbClr val="423864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1159</TotalTime>
  <Words>460</Words>
  <Application>Microsoft Office PowerPoint</Application>
  <PresentationFormat>全屏显示(16:9)</PresentationFormat>
  <Paragraphs>90</Paragraphs>
  <Slides>17</Slides>
  <Notes>17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2" baseType="lpstr">
      <vt:lpstr>Squada One</vt:lpstr>
      <vt:lpstr>Arial</vt:lpstr>
      <vt:lpstr>Fira Sans Extra Condensed Medium</vt:lpstr>
      <vt:lpstr>Roboto Condensed Light</vt:lpstr>
      <vt:lpstr>Tech Startup by Slidesgo</vt:lpstr>
      <vt:lpstr>Improve Trading Strategies</vt:lpstr>
      <vt:lpstr>ML MODELS</vt:lpstr>
      <vt:lpstr>DATA PREPERATION, SELECTION &amp; CLEANING USING YAHOO FINANCE</vt:lpstr>
      <vt:lpstr>TECHNICAL INDICATORS OVERVIEW</vt:lpstr>
      <vt:lpstr>SCORING SENTIMENT USING VADAR</vt:lpstr>
      <vt:lpstr>TECHNICAL INDICATORS CORRELATIONS</vt:lpstr>
      <vt:lpstr>MACHINE LEARNING STRATEGY</vt:lpstr>
      <vt:lpstr>MACHINE LEARNING STRATEGIES</vt:lpstr>
      <vt:lpstr>PowerPoint 演示文稿</vt:lpstr>
      <vt:lpstr>PowerPoint 演示文稿</vt:lpstr>
      <vt:lpstr>TECHNICAL STRATEGY RESULTS</vt:lpstr>
      <vt:lpstr>MACHINE LEARNING RESULTS</vt:lpstr>
      <vt:lpstr>MACHINE LEARNING RESULTS</vt:lpstr>
      <vt:lpstr>MACHINE LEARNING RESULTS</vt:lpstr>
      <vt:lpstr>FUTURE CONSIDERATIONS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Trading Strategies</dc:title>
  <dc:creator>Harrison</dc:creator>
  <cp:lastModifiedBy>leon leon</cp:lastModifiedBy>
  <cp:revision>49</cp:revision>
  <dcterms:modified xsi:type="dcterms:W3CDTF">2021-03-05T22:10:38Z</dcterms:modified>
</cp:coreProperties>
</file>